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401" r:id="rId4"/>
    <p:sldId id="361" r:id="rId5"/>
    <p:sldId id="362" r:id="rId6"/>
    <p:sldId id="379" r:id="rId7"/>
    <p:sldId id="380" r:id="rId8"/>
    <p:sldId id="381" r:id="rId9"/>
    <p:sldId id="373" r:id="rId10"/>
    <p:sldId id="383" r:id="rId11"/>
    <p:sldId id="376" r:id="rId12"/>
    <p:sldId id="403" r:id="rId13"/>
    <p:sldId id="404" r:id="rId14"/>
    <p:sldId id="405" r:id="rId15"/>
    <p:sldId id="406" r:id="rId16"/>
    <p:sldId id="407" r:id="rId17"/>
    <p:sldId id="408" r:id="rId18"/>
    <p:sldId id="410" r:id="rId19"/>
    <p:sldId id="412" r:id="rId20"/>
    <p:sldId id="411" r:id="rId21"/>
    <p:sldId id="413" r:id="rId22"/>
    <p:sldId id="28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A"/>
    <a:srgbClr val="006300"/>
    <a:srgbClr val="FFAA0A"/>
    <a:srgbClr val="09C5FF"/>
    <a:srgbClr val="F08519"/>
    <a:srgbClr val="2B579A"/>
    <a:srgbClr val="6B89B6"/>
    <a:srgbClr val="F0F0F0"/>
    <a:srgbClr val="FA6B00"/>
    <a:srgbClr val="BB2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>
      <p:cViewPr varScale="1">
        <p:scale>
          <a:sx n="85" d="100"/>
          <a:sy n="85" d="100"/>
        </p:scale>
        <p:origin x="119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8CAD2-8B22-420E-A3F9-DAD2C1718937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2C7C8-7AA6-4A52-BB5E-5955A71034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98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389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696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13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271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631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469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980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384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19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416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868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2C7C8-7AA6-4A52-BB5E-5955A7103426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5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85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49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06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290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842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62C7C8-7AA6-4A52-BB5E-5955A71034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98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ABA0-1B3C-B97D-4798-05EBB6779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F5C22-5CBC-7795-9A53-5460BD4BF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DE8CD-547B-F3BE-25C5-630BD751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15C17-2DF3-5E57-B9BB-EB56EA236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C5D20-23E2-05A0-13AE-E123BFD8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32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F007-894E-7F3B-9DD9-C587AA54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43D5D-131B-C5F4-E780-552F6A046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6208-74AA-C500-9F2B-A7F1475F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A2EEA-077F-D735-C092-B4B6219A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88500-16BA-9902-A2E4-8944B41F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22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A2C4-0300-2D32-3AB5-CEBE605E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97C30-ECE3-DD79-00BC-F0A606653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77CAC-BF08-8980-7FD2-295F2AC6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07593-3925-B07F-C685-F22B337B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CB0A5-73A4-7DAC-CF3F-B1B84713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62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F08D-31CC-86FF-8C9D-E07CBBDB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8B2D-94D9-06EB-E6CF-FB8BB342D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55E6C-19E4-CC53-F2D9-440B30963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45E2A-6791-8F9C-0E2D-10B55D0F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0DD8E-0BF0-EDD8-FBF4-0F5F6019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BED1A-514F-67ED-42C9-41F4B704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9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0BB-E8EC-D562-1F46-29C0BB1B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58775-1CBB-B479-E94E-8A0FACD9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3495A-F383-1E04-990F-6BDD9642E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0A11A4-268F-5B36-2175-29B3EAF6C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5E14D-D5B1-330E-F1D7-77BE41899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61E342-1699-8317-363B-0D026711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E0BE55-1919-68EC-7249-925BBA287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1D436-EF41-CCBC-5D51-524E598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52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AFA0-2042-B65F-475A-9B9959D5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A4E73-DB56-E8EA-29DB-1A568449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E2080-2877-BAB0-152C-B9FC8FA9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4C912-569F-6E2B-BDA0-C7357C8D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D2ED9-5A86-E7CF-C23E-21D09184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4D80D-CD20-AE32-BEF6-587CC3C7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92CD-083F-1FF6-A91C-1092EC1D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7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8087-5478-C29F-7A3E-9E0A92AA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1229-1747-DDC0-ED63-9D38B495C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07362-CF14-49E7-953A-2A190B0A8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78037-10C0-D83C-3B06-2ED6FCBD7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D676D-9F5A-DF97-0DA3-97982A7B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F1C26-EA48-7B95-59E3-612A5B70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67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1526-A6CD-4F6C-3C60-683B10DCA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9AA3E-EDCD-1C76-FEF2-1B8566D15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21400-200E-08A5-BA79-A2C37EE1F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3C650-93F1-159D-951E-95382B89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4265E-20B8-1610-B573-6ECCC13E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95E1A-F9EE-71B9-DE8A-4C9DFAAA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15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49F0-8BA1-8E5D-65CB-C9BE38D2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60936-60C1-1FF4-8EAE-D0750EFB7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14C6D-D559-3954-9207-79E64DA8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9A73-4D91-7935-CB72-CBC8D7CC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CF0A2-3284-1231-FE57-BFE6AEA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04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711280-266E-A13E-EFDD-40A4B1D0F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7FAF2-0B94-4252-E0D3-539523BA4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87F07-5998-72C3-FB01-8CE20742F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87E84-9869-ABA7-8A8D-C6E5E0F0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9CDE1-E8BE-7199-B057-E41D2D2A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75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28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3581400" y="814109"/>
            <a:ext cx="4049713" cy="41598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711200" y="685800"/>
            <a:ext cx="107696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BC5B-2DDC-49E1-88B6-24E0C4B5FF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3E9EF88C-B433-42FD-8401-1B914518DF16}" type="datetimeFigureOut">
              <a:rPr lang="zh-CN" altLang="en-US" smtClean="0"/>
              <a:t>2023/3/4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A160BC5B-2DDC-49E1-88B6-24E0C4B5FF2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E73DD-32A3-1165-197F-90D67FAA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10838-3CFE-960F-5549-0A4E71CAA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7908-6F94-A013-C815-3A0751F35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8CDB7-8DA2-48F4-8DA2-A5E90D712F7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BB6A6-FA73-7F2A-F479-E5FBC17CE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75D-DC1F-E95B-5702-5978DFD49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E9A2A-E020-4580-8AF0-0EB1E9E3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6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eg"/><Relationship Id="rId11" Type="http://schemas.openxmlformats.org/officeDocument/2006/relationships/image" Target="../media/image36.png"/><Relationship Id="rId5" Type="http://schemas.openxmlformats.org/officeDocument/2006/relationships/image" Target="../media/image10.jpeg"/><Relationship Id="rId10" Type="http://schemas.openxmlformats.org/officeDocument/2006/relationships/image" Target="../media/image31.png"/><Relationship Id="rId4" Type="http://schemas.openxmlformats.org/officeDocument/2006/relationships/image" Target="../media/image9.jpe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8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11" Type="http://schemas.openxmlformats.org/officeDocument/2006/relationships/image" Target="../media/image33.png"/><Relationship Id="rId5" Type="http://schemas.openxmlformats.org/officeDocument/2006/relationships/image" Target="../media/image300.png"/><Relationship Id="rId10" Type="http://schemas.openxmlformats.org/officeDocument/2006/relationships/image" Target="../media/image320.png"/><Relationship Id="rId4" Type="http://schemas.openxmlformats.org/officeDocument/2006/relationships/image" Target="../media/image290.png"/><Relationship Id="rId9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14CDB-79FD-91BE-1E13-B6A44B565F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0" b="27299"/>
          <a:stretch/>
        </p:blipFill>
        <p:spPr>
          <a:xfrm>
            <a:off x="3831709" y="5750177"/>
            <a:ext cx="6189664" cy="1006603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-190919" y="5948624"/>
            <a:ext cx="1075174" cy="1075174"/>
          </a:xfrm>
          <a:prstGeom prst="ellipse">
            <a:avLst/>
          </a:prstGeom>
          <a:solidFill>
            <a:srgbClr val="2B579A">
              <a:alpha val="88000"/>
            </a:srgbClr>
          </a:solidFill>
          <a:ln>
            <a:noFill/>
          </a:ln>
          <a:effectLst>
            <a:outerShdw blurRad="1651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3927" y="5551714"/>
            <a:ext cx="1306286" cy="1306286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1208" y="5084466"/>
            <a:ext cx="633047" cy="633047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20981" y="5948624"/>
            <a:ext cx="808156" cy="808156"/>
          </a:xfrm>
          <a:prstGeom prst="ellipse">
            <a:avLst/>
          </a:prstGeom>
          <a:solidFill>
            <a:srgbClr val="2B57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58250" y="4759199"/>
            <a:ext cx="633047" cy="633047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116461" y="6092181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228107" y="5326363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61993" y="4262912"/>
            <a:ext cx="225351" cy="225351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035158" y="4488263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045575" y="5392246"/>
            <a:ext cx="225351" cy="225351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9" t="72495" r="50054"/>
          <a:stretch>
            <a:fillRect/>
          </a:stretch>
        </p:blipFill>
        <p:spPr>
          <a:xfrm rot="8700000" flipV="1">
            <a:off x="8809134" y="1429690"/>
            <a:ext cx="796371" cy="658388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10078497" y="368586"/>
            <a:ext cx="340243" cy="340243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00170" y="2035804"/>
            <a:ext cx="442259" cy="442259"/>
          </a:xfrm>
          <a:prstGeom prst="ellipse">
            <a:avLst/>
          </a:prstGeom>
          <a:solidFill>
            <a:srgbClr val="2B579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r="29063" b="16156"/>
          <a:stretch>
            <a:fillRect/>
          </a:stretch>
        </p:blipFill>
        <p:spPr>
          <a:xfrm rot="8700000" flipV="1">
            <a:off x="10579316" y="755391"/>
            <a:ext cx="826791" cy="20069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r="58132" b="23781"/>
          <a:stretch>
            <a:fillRect/>
          </a:stretch>
        </p:blipFill>
        <p:spPr>
          <a:xfrm rot="8700000" flipV="1">
            <a:off x="11021801" y="-148385"/>
            <a:ext cx="1354979" cy="1374186"/>
          </a:xfrm>
          <a:prstGeom prst="rect">
            <a:avLst/>
          </a:prstGeom>
        </p:spPr>
      </p:pic>
      <p:sp>
        <p:nvSpPr>
          <p:cNvPr id="30" name="文本框 7">
            <a:extLst>
              <a:ext uri="{FF2B5EF4-FFF2-40B4-BE49-F238E27FC236}">
                <a16:creationId xmlns:a16="http://schemas.microsoft.com/office/drawing/2014/main" id="{58EA6A05-5330-48A8-B03E-C49845653EE4}"/>
              </a:ext>
            </a:extLst>
          </p:cNvPr>
          <p:cNvSpPr txBox="1"/>
          <p:nvPr/>
        </p:nvSpPr>
        <p:spPr>
          <a:xfrm>
            <a:off x="-2190842" y="2280412"/>
            <a:ext cx="1106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Self-Averaging of</a:t>
            </a:r>
            <a:endParaRPr lang="zh-CN" altLang="en-US" sz="4800" dirty="0"/>
          </a:p>
        </p:txBody>
      </p:sp>
      <p:sp>
        <p:nvSpPr>
          <p:cNvPr id="31" name="文本框 7">
            <a:extLst>
              <a:ext uri="{FF2B5EF4-FFF2-40B4-BE49-F238E27FC236}">
                <a16:creationId xmlns:a16="http://schemas.microsoft.com/office/drawing/2014/main" id="{35539DC4-E477-4008-B4E2-ACB362DAA59B}"/>
              </a:ext>
            </a:extLst>
          </p:cNvPr>
          <p:cNvSpPr txBox="1"/>
          <p:nvPr/>
        </p:nvSpPr>
        <p:spPr>
          <a:xfrm>
            <a:off x="2270926" y="3261128"/>
            <a:ext cx="10009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Digital </a:t>
            </a:r>
            <a:r>
              <a:rPr lang="en-US" altLang="zh-CN" sz="4800" dirty="0" err="1"/>
              <a:t>MemComputing</a:t>
            </a:r>
            <a:r>
              <a:rPr lang="en-US" altLang="zh-CN" sz="4800" dirty="0"/>
              <a:t> Machines</a:t>
            </a:r>
          </a:p>
        </p:txBody>
      </p:sp>
      <p:sp>
        <p:nvSpPr>
          <p:cNvPr id="33" name="文本框 7">
            <a:extLst>
              <a:ext uri="{FF2B5EF4-FFF2-40B4-BE49-F238E27FC236}">
                <a16:creationId xmlns:a16="http://schemas.microsoft.com/office/drawing/2014/main" id="{CE4EA69C-18F6-4ECF-9D2E-4713F40832E0}"/>
              </a:ext>
            </a:extLst>
          </p:cNvPr>
          <p:cNvSpPr txBox="1"/>
          <p:nvPr/>
        </p:nvSpPr>
        <p:spPr>
          <a:xfrm>
            <a:off x="4130445" y="4332128"/>
            <a:ext cx="6806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Yuan-Hang Zhang</a:t>
            </a:r>
          </a:p>
        </p:txBody>
      </p:sp>
      <p:pic>
        <p:nvPicPr>
          <p:cNvPr id="34" name="ucsd-logo-1.jpg">
            <a:extLst>
              <a:ext uri="{FF2B5EF4-FFF2-40B4-BE49-F238E27FC236}">
                <a16:creationId xmlns:a16="http://schemas.microsoft.com/office/drawing/2014/main" id="{5A43498E-AE4B-4BF2-8BFB-27416E6C50B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058" y="5656105"/>
            <a:ext cx="3690481" cy="139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nsf-logo.png">
            <a:extLst>
              <a:ext uri="{FF2B5EF4-FFF2-40B4-BE49-F238E27FC236}">
                <a16:creationId xmlns:a16="http://schemas.microsoft.com/office/drawing/2014/main" id="{DC577469-712E-421F-988B-4A03DF223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79" y="128202"/>
            <a:ext cx="1489952" cy="14899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E3C6C21-C9DA-4A30-B6AA-D3053F51D4A5}"/>
              </a:ext>
            </a:extLst>
          </p:cNvPr>
          <p:cNvSpPr txBox="1"/>
          <p:nvPr/>
        </p:nvSpPr>
        <p:spPr>
          <a:xfrm>
            <a:off x="4404249" y="4784398"/>
            <a:ext cx="67009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D. </a:t>
            </a:r>
            <a:r>
              <a:rPr lang="en-US" altLang="zh-CN" sz="2000" dirty="0" err="1"/>
              <a:t>Primosch</a:t>
            </a:r>
            <a:r>
              <a:rPr lang="en-US" altLang="zh-CN" sz="2000" dirty="0"/>
              <a:t>, Y.-H. Zhang and M. Di Ventra</a:t>
            </a:r>
          </a:p>
          <a:p>
            <a:pPr algn="ctr"/>
            <a:r>
              <a:rPr lang="en-US" altLang="zh-CN" sz="2000" dirty="0"/>
              <a:t>arXiv:2301.08787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Phase space engineering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60800-E460-E32C-8DB7-81C3993CE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201" y="1544831"/>
            <a:ext cx="5622879" cy="794957"/>
          </a:xfrm>
        </p:spPr>
        <p:txBody>
          <a:bodyPr/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Requirements:</a:t>
            </a:r>
          </a:p>
          <a:p>
            <a:endParaRPr lang="en-US" dirty="0"/>
          </a:p>
        </p:txBody>
      </p:sp>
      <p:sp>
        <p:nvSpPr>
          <p:cNvPr id="78" name="文本框 7">
            <a:extLst>
              <a:ext uri="{FF2B5EF4-FFF2-40B4-BE49-F238E27FC236}">
                <a16:creationId xmlns:a16="http://schemas.microsoft.com/office/drawing/2014/main" id="{F3BD6565-8EF8-FC03-BE47-DC5C98347EAD}"/>
              </a:ext>
            </a:extLst>
          </p:cNvPr>
          <p:cNvSpPr txBox="1"/>
          <p:nvPr/>
        </p:nvSpPr>
        <p:spPr>
          <a:xfrm>
            <a:off x="4602480" y="6522319"/>
            <a:ext cx="7634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M. Di Ventra,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MemComputing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Fundamentals and Applications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Oxford University Press, 2022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A8D50-CDD1-3233-D2AD-AF1DC35D8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44" b="49990"/>
          <a:stretch/>
        </p:blipFill>
        <p:spPr>
          <a:xfrm>
            <a:off x="5298870" y="2067574"/>
            <a:ext cx="3293277" cy="2081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B7E557-A2C6-DF22-533F-5A8E9052F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54" b="50000"/>
          <a:stretch/>
        </p:blipFill>
        <p:spPr>
          <a:xfrm>
            <a:off x="8553477" y="1941713"/>
            <a:ext cx="3501249" cy="2081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3D6DEA-0051-985B-E9C8-88CA493E6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2" t="54210" r="28001"/>
          <a:stretch/>
        </p:blipFill>
        <p:spPr>
          <a:xfrm>
            <a:off x="7274449" y="4229100"/>
            <a:ext cx="3390900" cy="1906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4FE7-B1AB-47B4-B33D-FD2524B40351}"/>
                  </a:ext>
                </a:extLst>
              </p:cNvPr>
              <p:cNvSpPr txBox="1"/>
              <p:nvPr/>
            </p:nvSpPr>
            <p:spPr>
              <a:xfrm>
                <a:off x="8506574" y="4554141"/>
                <a:ext cx="88966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4FE7-B1AB-47B4-B33D-FD2524B4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574" y="4554141"/>
                <a:ext cx="889667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E6513E-6803-2D87-B679-086C15A1637A}"/>
                  </a:ext>
                </a:extLst>
              </p:cNvPr>
              <p:cNvSpPr txBox="1"/>
              <p:nvPr/>
            </p:nvSpPr>
            <p:spPr>
              <a:xfrm>
                <a:off x="9878603" y="2519841"/>
                <a:ext cx="88966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E6513E-6803-2D87-B679-086C15A16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603" y="2519841"/>
                <a:ext cx="889667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3">
            <a:extLst>
              <a:ext uri="{FF2B5EF4-FFF2-40B4-BE49-F238E27FC236}">
                <a16:creationId xmlns:a16="http://schemas.microsoft.com/office/drawing/2014/main" id="{36C4A68C-298F-6C1A-3A5E-BA0073418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0997" y="2606976"/>
            <a:ext cx="38792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inherit"/>
              </a:rPr>
              <a:t>✔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975C3-17DA-EBBD-F0C6-A80287B5B1F7}"/>
              </a:ext>
            </a:extLst>
          </p:cNvPr>
          <p:cNvSpPr txBox="1"/>
          <p:nvPr/>
        </p:nvSpPr>
        <p:spPr>
          <a:xfrm>
            <a:off x="1809300" y="2302223"/>
            <a:ext cx="322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Dissipative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CDC729-2080-7149-06A7-BB671D24C746}"/>
              </a:ext>
            </a:extLst>
          </p:cNvPr>
          <p:cNvSpPr txBox="1"/>
          <p:nvPr/>
        </p:nvSpPr>
        <p:spPr>
          <a:xfrm>
            <a:off x="1809299" y="2920010"/>
            <a:ext cx="3686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Equilibrium ↔ Solution</a:t>
            </a:r>
          </a:p>
          <a:p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CD1B03-F55A-5B81-DB2E-7CA574F9C6AB}"/>
              </a:ext>
            </a:extLst>
          </p:cNvPr>
          <p:cNvSpPr txBox="1"/>
          <p:nvPr/>
        </p:nvSpPr>
        <p:spPr>
          <a:xfrm>
            <a:off x="1809300" y="3537797"/>
            <a:ext cx="3227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No local minima</a:t>
            </a:r>
          </a:p>
          <a:p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A2CD5-19E2-A30B-209B-0FD84E453CCC}"/>
              </a:ext>
            </a:extLst>
          </p:cNvPr>
          <p:cNvSpPr txBox="1"/>
          <p:nvPr/>
        </p:nvSpPr>
        <p:spPr>
          <a:xfrm>
            <a:off x="1809300" y="4155584"/>
            <a:ext cx="4008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No (quasi-)periodic orbits</a:t>
            </a:r>
          </a:p>
          <a:p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1409D4-291D-9735-08AB-ED4A73DC21AB}"/>
              </a:ext>
            </a:extLst>
          </p:cNvPr>
          <p:cNvSpPr txBox="1"/>
          <p:nvPr/>
        </p:nvSpPr>
        <p:spPr>
          <a:xfrm>
            <a:off x="1809300" y="4773371"/>
            <a:ext cx="3227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No chaos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3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9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Phase space engineering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文本框 7">
            <a:extLst>
              <a:ext uri="{FF2B5EF4-FFF2-40B4-BE49-F238E27FC236}">
                <a16:creationId xmlns:a16="http://schemas.microsoft.com/office/drawing/2014/main" id="{F3BD6565-8EF8-FC03-BE47-DC5C98347EAD}"/>
              </a:ext>
            </a:extLst>
          </p:cNvPr>
          <p:cNvSpPr txBox="1"/>
          <p:nvPr/>
        </p:nvSpPr>
        <p:spPr>
          <a:xfrm>
            <a:off x="4602480" y="6522319"/>
            <a:ext cx="7634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M. Di Ventra,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MemComputing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Fundamentals and Applications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Oxford University Press, 2022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09B4A-A10A-720A-4DED-C09081EC62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4662" y="1458579"/>
            <a:ext cx="6307901" cy="48354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5BF87-408D-A8DB-901C-23B59A33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201" y="1544831"/>
            <a:ext cx="5622879" cy="794957"/>
          </a:xfrm>
        </p:spPr>
        <p:txBody>
          <a:bodyPr/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Requirements: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DF86A-1C77-1808-CA38-43A88431EFBD}"/>
              </a:ext>
            </a:extLst>
          </p:cNvPr>
          <p:cNvSpPr txBox="1"/>
          <p:nvPr/>
        </p:nvSpPr>
        <p:spPr>
          <a:xfrm>
            <a:off x="1809300" y="2302223"/>
            <a:ext cx="322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Dissipative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1B743-CE67-4E58-9ABF-71890F56AAFB}"/>
              </a:ext>
            </a:extLst>
          </p:cNvPr>
          <p:cNvSpPr txBox="1"/>
          <p:nvPr/>
        </p:nvSpPr>
        <p:spPr>
          <a:xfrm>
            <a:off x="1809299" y="2920010"/>
            <a:ext cx="3686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Equilibrium ↔ Solution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0884D-20F3-73FF-050F-3842862B1ABD}"/>
              </a:ext>
            </a:extLst>
          </p:cNvPr>
          <p:cNvSpPr txBox="1"/>
          <p:nvPr/>
        </p:nvSpPr>
        <p:spPr>
          <a:xfrm>
            <a:off x="1809300" y="3537797"/>
            <a:ext cx="3227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No local minima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A937D-0661-DD51-B211-79D6EE4CD49A}"/>
              </a:ext>
            </a:extLst>
          </p:cNvPr>
          <p:cNvSpPr txBox="1"/>
          <p:nvPr/>
        </p:nvSpPr>
        <p:spPr>
          <a:xfrm>
            <a:off x="1809300" y="4155584"/>
            <a:ext cx="4008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No (quasi-)periodic orbits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5AE59-6A87-EC84-2208-300F734DB81B}"/>
              </a:ext>
            </a:extLst>
          </p:cNvPr>
          <p:cNvSpPr txBox="1"/>
          <p:nvPr/>
        </p:nvSpPr>
        <p:spPr>
          <a:xfrm>
            <a:off x="1809300" y="4773371"/>
            <a:ext cx="3227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No chaos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04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Phase space engineering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文本框 7">
            <a:extLst>
              <a:ext uri="{FF2B5EF4-FFF2-40B4-BE49-F238E27FC236}">
                <a16:creationId xmlns:a16="http://schemas.microsoft.com/office/drawing/2014/main" id="{F3BD6565-8EF8-FC03-BE47-DC5C98347EAD}"/>
              </a:ext>
            </a:extLst>
          </p:cNvPr>
          <p:cNvSpPr txBox="1"/>
          <p:nvPr/>
        </p:nvSpPr>
        <p:spPr>
          <a:xfrm>
            <a:off x="4602480" y="6522319"/>
            <a:ext cx="7634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M. Di Ventra,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MemComputing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Fundamentals and Applications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Oxford University Press, 2022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09B4A-A10A-720A-4DED-C09081EC62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4662" y="1458579"/>
            <a:ext cx="6307901" cy="4835490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CAA663-45F9-52A9-8C31-71B756F1F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33" y="1544831"/>
            <a:ext cx="5169517" cy="4404450"/>
          </a:xfrm>
        </p:spPr>
        <p:txBody>
          <a:bodyPr/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3200" dirty="0"/>
              <a:t>Reality: noise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32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3200" dirty="0"/>
              <a:t>Brownian motion with drift</a:t>
            </a:r>
          </a:p>
          <a:p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E0B72D-0982-93F9-69FC-5BA7E9114DB9}"/>
              </a:ext>
            </a:extLst>
          </p:cNvPr>
          <p:cNvCxnSpPr/>
          <p:nvPr/>
        </p:nvCxnSpPr>
        <p:spPr>
          <a:xfrm flipH="1">
            <a:off x="8722659" y="2043953"/>
            <a:ext cx="125506" cy="519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4E3273-7E9D-4A7F-65F4-20A498D16E6C}"/>
              </a:ext>
            </a:extLst>
          </p:cNvPr>
          <p:cNvCxnSpPr>
            <a:cxnSpLocks/>
          </p:cNvCxnSpPr>
          <p:nvPr/>
        </p:nvCxnSpPr>
        <p:spPr>
          <a:xfrm flipH="1">
            <a:off x="8214630" y="2563906"/>
            <a:ext cx="508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824333-F4F6-0DA6-9329-9DAAA972FEBD}"/>
              </a:ext>
            </a:extLst>
          </p:cNvPr>
          <p:cNvCxnSpPr>
            <a:cxnSpLocks/>
          </p:cNvCxnSpPr>
          <p:nvPr/>
        </p:nvCxnSpPr>
        <p:spPr>
          <a:xfrm flipH="1">
            <a:off x="7706601" y="2563906"/>
            <a:ext cx="508029" cy="251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6653C-C576-E54A-E351-5830610A3E80}"/>
              </a:ext>
            </a:extLst>
          </p:cNvPr>
          <p:cNvCxnSpPr>
            <a:cxnSpLocks/>
          </p:cNvCxnSpPr>
          <p:nvPr/>
        </p:nvCxnSpPr>
        <p:spPr>
          <a:xfrm flipH="1">
            <a:off x="7461960" y="2803537"/>
            <a:ext cx="244641" cy="436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EA437-9347-ED73-9928-824FD408DBBB}"/>
              </a:ext>
            </a:extLst>
          </p:cNvPr>
          <p:cNvCxnSpPr>
            <a:cxnSpLocks/>
          </p:cNvCxnSpPr>
          <p:nvPr/>
        </p:nvCxnSpPr>
        <p:spPr>
          <a:xfrm>
            <a:off x="7461960" y="3239585"/>
            <a:ext cx="61160" cy="5074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BB73C-AC6E-3D69-7C43-52CC711B0DA3}"/>
              </a:ext>
            </a:extLst>
          </p:cNvPr>
          <p:cNvCxnSpPr>
            <a:cxnSpLocks/>
          </p:cNvCxnSpPr>
          <p:nvPr/>
        </p:nvCxnSpPr>
        <p:spPr>
          <a:xfrm flipV="1">
            <a:off x="7532107" y="3395365"/>
            <a:ext cx="302709" cy="351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525B44-2866-0A70-2A18-59CC8FD12EF2}"/>
              </a:ext>
            </a:extLst>
          </p:cNvPr>
          <p:cNvCxnSpPr>
            <a:cxnSpLocks/>
          </p:cNvCxnSpPr>
          <p:nvPr/>
        </p:nvCxnSpPr>
        <p:spPr>
          <a:xfrm flipV="1">
            <a:off x="7809261" y="3204003"/>
            <a:ext cx="405369" cy="211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09E689-3C99-495A-0B1F-E37962573351}"/>
              </a:ext>
            </a:extLst>
          </p:cNvPr>
          <p:cNvCxnSpPr>
            <a:cxnSpLocks/>
          </p:cNvCxnSpPr>
          <p:nvPr/>
        </p:nvCxnSpPr>
        <p:spPr>
          <a:xfrm>
            <a:off x="8214630" y="3198797"/>
            <a:ext cx="125506" cy="5145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3D8C9B-3ADE-3B8D-D77E-8C1C72FC037E}"/>
              </a:ext>
            </a:extLst>
          </p:cNvPr>
          <p:cNvCxnSpPr>
            <a:cxnSpLocks/>
          </p:cNvCxnSpPr>
          <p:nvPr/>
        </p:nvCxnSpPr>
        <p:spPr>
          <a:xfrm flipV="1">
            <a:off x="8356771" y="3571210"/>
            <a:ext cx="647461" cy="142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50F84-570F-5C47-D3A4-59A4DFF2472B}"/>
              </a:ext>
            </a:extLst>
          </p:cNvPr>
          <p:cNvCxnSpPr>
            <a:cxnSpLocks/>
          </p:cNvCxnSpPr>
          <p:nvPr/>
        </p:nvCxnSpPr>
        <p:spPr>
          <a:xfrm>
            <a:off x="8992197" y="3592067"/>
            <a:ext cx="647461" cy="228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BE0067-6172-2706-BC12-ACCB3C56E4BF}"/>
              </a:ext>
            </a:extLst>
          </p:cNvPr>
          <p:cNvCxnSpPr>
            <a:cxnSpLocks/>
          </p:cNvCxnSpPr>
          <p:nvPr/>
        </p:nvCxnSpPr>
        <p:spPr>
          <a:xfrm flipH="1">
            <a:off x="9315927" y="3820317"/>
            <a:ext cx="311696" cy="456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0DFE7D-7A6D-11E6-EAE3-355B1F98E097}"/>
              </a:ext>
            </a:extLst>
          </p:cNvPr>
          <p:cNvCxnSpPr>
            <a:cxnSpLocks/>
          </p:cNvCxnSpPr>
          <p:nvPr/>
        </p:nvCxnSpPr>
        <p:spPr>
          <a:xfrm>
            <a:off x="9338902" y="4250745"/>
            <a:ext cx="132873" cy="5568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E20785-7293-509A-C21D-27079B75B58A}"/>
              </a:ext>
            </a:extLst>
          </p:cNvPr>
          <p:cNvCxnSpPr>
            <a:cxnSpLocks/>
          </p:cNvCxnSpPr>
          <p:nvPr/>
        </p:nvCxnSpPr>
        <p:spPr>
          <a:xfrm flipH="1">
            <a:off x="8722659" y="4765926"/>
            <a:ext cx="760603" cy="633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5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Drifted Brownian motion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09B4A-A10A-720A-4DED-C09081EC62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4662" y="1458579"/>
            <a:ext cx="6307901" cy="4835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40CAA663-45F9-52A9-8C31-71B756F1F0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1391" y="1544831"/>
                <a:ext cx="5894472" cy="4404450"/>
              </a:xfrm>
            </p:spPr>
            <p:txBody>
              <a:bodyPr/>
              <a:lstStyle/>
              <a:p>
                <a:pPr marL="457200" lvl="0" indent="-3810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r>
                  <a:rPr lang="en-US" sz="3200" dirty="0"/>
                  <a:t>Time to reach distance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</a:t>
                </a:r>
                <a:br>
                  <a:rPr lang="en-US" sz="3200" dirty="0"/>
                </a:br>
                <a:r>
                  <a:rPr lang="en-US" sz="3200" dirty="0"/>
                  <a:t>inverse Gaussian Distribution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40CAA663-45F9-52A9-8C31-71B756F1F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391" y="1544831"/>
                <a:ext cx="5894472" cy="4404450"/>
              </a:xfrm>
              <a:blipFill>
                <a:blip r:embed="rId4"/>
                <a:stretch>
                  <a:fillRect l="-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E0B72D-0982-93F9-69FC-5BA7E9114DB9}"/>
              </a:ext>
            </a:extLst>
          </p:cNvPr>
          <p:cNvCxnSpPr/>
          <p:nvPr/>
        </p:nvCxnSpPr>
        <p:spPr>
          <a:xfrm flipH="1">
            <a:off x="8722659" y="2043953"/>
            <a:ext cx="125506" cy="519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4E3273-7E9D-4A7F-65F4-20A498D16E6C}"/>
              </a:ext>
            </a:extLst>
          </p:cNvPr>
          <p:cNvCxnSpPr>
            <a:cxnSpLocks/>
          </p:cNvCxnSpPr>
          <p:nvPr/>
        </p:nvCxnSpPr>
        <p:spPr>
          <a:xfrm flipH="1">
            <a:off x="8214630" y="2563906"/>
            <a:ext cx="508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824333-F4F6-0DA6-9329-9DAAA972FEBD}"/>
              </a:ext>
            </a:extLst>
          </p:cNvPr>
          <p:cNvCxnSpPr>
            <a:cxnSpLocks/>
          </p:cNvCxnSpPr>
          <p:nvPr/>
        </p:nvCxnSpPr>
        <p:spPr>
          <a:xfrm flipH="1">
            <a:off x="7706601" y="2563906"/>
            <a:ext cx="508029" cy="251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6653C-C576-E54A-E351-5830610A3E80}"/>
              </a:ext>
            </a:extLst>
          </p:cNvPr>
          <p:cNvCxnSpPr>
            <a:cxnSpLocks/>
          </p:cNvCxnSpPr>
          <p:nvPr/>
        </p:nvCxnSpPr>
        <p:spPr>
          <a:xfrm flipH="1">
            <a:off x="7461960" y="2803537"/>
            <a:ext cx="244641" cy="436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EA437-9347-ED73-9928-824FD408DBBB}"/>
              </a:ext>
            </a:extLst>
          </p:cNvPr>
          <p:cNvCxnSpPr>
            <a:cxnSpLocks/>
          </p:cNvCxnSpPr>
          <p:nvPr/>
        </p:nvCxnSpPr>
        <p:spPr>
          <a:xfrm>
            <a:off x="7461960" y="3239585"/>
            <a:ext cx="61160" cy="5074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BB73C-AC6E-3D69-7C43-52CC711B0DA3}"/>
              </a:ext>
            </a:extLst>
          </p:cNvPr>
          <p:cNvCxnSpPr>
            <a:cxnSpLocks/>
          </p:cNvCxnSpPr>
          <p:nvPr/>
        </p:nvCxnSpPr>
        <p:spPr>
          <a:xfrm flipV="1">
            <a:off x="7532107" y="3395365"/>
            <a:ext cx="302709" cy="351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525B44-2866-0A70-2A18-59CC8FD12EF2}"/>
              </a:ext>
            </a:extLst>
          </p:cNvPr>
          <p:cNvCxnSpPr>
            <a:cxnSpLocks/>
          </p:cNvCxnSpPr>
          <p:nvPr/>
        </p:nvCxnSpPr>
        <p:spPr>
          <a:xfrm flipV="1">
            <a:off x="7809261" y="3204003"/>
            <a:ext cx="405369" cy="211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09E689-3C99-495A-0B1F-E37962573351}"/>
              </a:ext>
            </a:extLst>
          </p:cNvPr>
          <p:cNvCxnSpPr>
            <a:cxnSpLocks/>
          </p:cNvCxnSpPr>
          <p:nvPr/>
        </p:nvCxnSpPr>
        <p:spPr>
          <a:xfrm>
            <a:off x="8214630" y="3198797"/>
            <a:ext cx="125506" cy="5145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3D8C9B-3ADE-3B8D-D77E-8C1C72FC037E}"/>
              </a:ext>
            </a:extLst>
          </p:cNvPr>
          <p:cNvCxnSpPr>
            <a:cxnSpLocks/>
          </p:cNvCxnSpPr>
          <p:nvPr/>
        </p:nvCxnSpPr>
        <p:spPr>
          <a:xfrm flipV="1">
            <a:off x="8356771" y="3571210"/>
            <a:ext cx="647461" cy="142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50F84-570F-5C47-D3A4-59A4DFF2472B}"/>
              </a:ext>
            </a:extLst>
          </p:cNvPr>
          <p:cNvCxnSpPr>
            <a:cxnSpLocks/>
          </p:cNvCxnSpPr>
          <p:nvPr/>
        </p:nvCxnSpPr>
        <p:spPr>
          <a:xfrm>
            <a:off x="8992197" y="3592067"/>
            <a:ext cx="647461" cy="228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BE0067-6172-2706-BC12-ACCB3C56E4BF}"/>
              </a:ext>
            </a:extLst>
          </p:cNvPr>
          <p:cNvCxnSpPr>
            <a:cxnSpLocks/>
          </p:cNvCxnSpPr>
          <p:nvPr/>
        </p:nvCxnSpPr>
        <p:spPr>
          <a:xfrm flipH="1">
            <a:off x="9315927" y="3820317"/>
            <a:ext cx="311696" cy="456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0DFE7D-7A6D-11E6-EAE3-355B1F98E097}"/>
              </a:ext>
            </a:extLst>
          </p:cNvPr>
          <p:cNvCxnSpPr>
            <a:cxnSpLocks/>
          </p:cNvCxnSpPr>
          <p:nvPr/>
        </p:nvCxnSpPr>
        <p:spPr>
          <a:xfrm>
            <a:off x="9338902" y="4250745"/>
            <a:ext cx="132873" cy="5568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E20785-7293-509A-C21D-27079B75B58A}"/>
              </a:ext>
            </a:extLst>
          </p:cNvPr>
          <p:cNvCxnSpPr>
            <a:cxnSpLocks/>
          </p:cNvCxnSpPr>
          <p:nvPr/>
        </p:nvCxnSpPr>
        <p:spPr>
          <a:xfrm flipH="1">
            <a:off x="8722659" y="4765926"/>
            <a:ext cx="760603" cy="633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5A6EC0F-79BC-2114-BA15-D7E5A6CECA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4014" y="3119157"/>
            <a:ext cx="4394298" cy="77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5E96CB-9986-F490-00BB-6EEEE5B3F4F2}"/>
                  </a:ext>
                </a:extLst>
              </p:cNvPr>
              <p:cNvSpPr txBox="1"/>
              <p:nvPr/>
            </p:nvSpPr>
            <p:spPr>
              <a:xfrm>
                <a:off x="2131872" y="3860252"/>
                <a:ext cx="2318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: Drift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dirty="0"/>
                  <a:t>: Diffusion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5E96CB-9986-F490-00BB-6EEEE5B3F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872" y="3860252"/>
                <a:ext cx="2318582" cy="400110"/>
              </a:xfrm>
              <a:prstGeom prst="rect">
                <a:avLst/>
              </a:prstGeom>
              <a:blipFill>
                <a:blip r:embed="rId6"/>
                <a:stretch>
                  <a:fillRect t="-7576" r="-78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7">
            <a:extLst>
              <a:ext uri="{FF2B5EF4-FFF2-40B4-BE49-F238E27FC236}">
                <a16:creationId xmlns:a16="http://schemas.microsoft.com/office/drawing/2014/main" id="{1526B83D-1700-D06E-222B-026215C6157E}"/>
              </a:ext>
            </a:extLst>
          </p:cNvPr>
          <p:cNvSpPr txBox="1"/>
          <p:nvPr/>
        </p:nvSpPr>
        <p:spPr>
          <a:xfrm>
            <a:off x="3107484" y="6596962"/>
            <a:ext cx="9224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G. A. Whitmore and V. Seshadri, A heuristic derivation of the inverse gaussian distribution, The American Statistician 41, 280 (1987).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7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A8AEF46-C16F-2891-007A-8C8C0114F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5506" y="1725031"/>
            <a:ext cx="5492729" cy="419057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Drifted Brownian motion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AC63680-7980-F300-235F-597CE55F4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1391" y="1544831"/>
                <a:ext cx="5894472" cy="4404450"/>
              </a:xfrm>
            </p:spPr>
            <p:txBody>
              <a:bodyPr/>
              <a:lstStyle/>
              <a:p>
                <a:pPr marL="457200" lvl="0" indent="-3810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r>
                  <a:rPr lang="en-US" sz="3200" dirty="0"/>
                  <a:t>Time to reach distance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</a:t>
                </a:r>
                <a:br>
                  <a:rPr lang="en-US" sz="3200" dirty="0"/>
                </a:br>
                <a:r>
                  <a:rPr lang="en-US" sz="3200" dirty="0"/>
                  <a:t>inverse Gaussian Distribution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AC63680-7980-F300-235F-597CE55F4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391" y="1544831"/>
                <a:ext cx="5894472" cy="4404450"/>
              </a:xfrm>
              <a:blipFill>
                <a:blip r:embed="rId5"/>
                <a:stretch>
                  <a:fillRect l="-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20DA5C3-39B8-5FAA-345C-616EE77DAA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4014" y="3119157"/>
            <a:ext cx="4394298" cy="77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811433-9EC1-D5C0-7EC0-B6C9D5899273}"/>
                  </a:ext>
                </a:extLst>
              </p:cNvPr>
              <p:cNvSpPr txBox="1"/>
              <p:nvPr/>
            </p:nvSpPr>
            <p:spPr>
              <a:xfrm>
                <a:off x="2131872" y="3860252"/>
                <a:ext cx="2318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: Drift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dirty="0"/>
                  <a:t>: Diffusion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811433-9EC1-D5C0-7EC0-B6C9D589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872" y="3860252"/>
                <a:ext cx="2318582" cy="400110"/>
              </a:xfrm>
              <a:prstGeom prst="rect">
                <a:avLst/>
              </a:prstGeom>
              <a:blipFill>
                <a:blip r:embed="rId7"/>
                <a:stretch>
                  <a:fillRect t="-7576" r="-78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7">
            <a:extLst>
              <a:ext uri="{FF2B5EF4-FFF2-40B4-BE49-F238E27FC236}">
                <a16:creationId xmlns:a16="http://schemas.microsoft.com/office/drawing/2014/main" id="{43EDD63C-FA8F-E4A8-B72C-BC908C34A388}"/>
              </a:ext>
            </a:extLst>
          </p:cNvPr>
          <p:cNvSpPr txBox="1"/>
          <p:nvPr/>
        </p:nvSpPr>
        <p:spPr>
          <a:xfrm>
            <a:off x="3107484" y="6596962"/>
            <a:ext cx="9224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G. A. Whitmore and V. Seshadri, A heuristic derivation of the inverse gaussian distribution, The American Statistician 41, 280 (1987).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9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Inverse Gaussian distribution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63680-7980-F300-235F-597CE55F4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91" y="1544831"/>
            <a:ext cx="5894472" cy="4404450"/>
          </a:xfrm>
        </p:spPr>
        <p:txBody>
          <a:bodyPr/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3200" dirty="0"/>
              <a:t>Time to reach </a:t>
            </a:r>
            <a:r>
              <a:rPr lang="en-US" sz="3200" dirty="0">
                <a:solidFill>
                  <a:schemeClr val="accent2"/>
                </a:solidFill>
              </a:rPr>
              <a:t>solution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inverse Gaussian Distribution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A011F7-A4E4-F99C-23DD-65E8F5B90A01}"/>
              </a:ext>
            </a:extLst>
          </p:cNvPr>
          <p:cNvGrpSpPr/>
          <p:nvPr/>
        </p:nvGrpSpPr>
        <p:grpSpPr>
          <a:xfrm>
            <a:off x="6526170" y="2481011"/>
            <a:ext cx="4914234" cy="3954966"/>
            <a:chOff x="6724317" y="1748696"/>
            <a:chExt cx="4601657" cy="37034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C3EE4D-4536-F984-0885-53462EDD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24317" y="1748696"/>
              <a:ext cx="4601657" cy="37034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BA74A1-8166-8DE4-8F20-C4BBB3FDB8CC}"/>
                </a:ext>
              </a:extLst>
            </p:cNvPr>
            <p:cNvSpPr/>
            <p:nvPr/>
          </p:nvSpPr>
          <p:spPr>
            <a:xfrm>
              <a:off x="6724317" y="5135099"/>
              <a:ext cx="295048" cy="317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654C405-4457-E3FF-96F6-BB76E0259C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4014" y="3119157"/>
            <a:ext cx="4394298" cy="77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EAD76A-602F-E016-F85A-E67F7A5BB56C}"/>
                  </a:ext>
                </a:extLst>
              </p:cNvPr>
              <p:cNvSpPr txBox="1"/>
              <p:nvPr/>
            </p:nvSpPr>
            <p:spPr>
              <a:xfrm>
                <a:off x="2131872" y="3860252"/>
                <a:ext cx="2318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: Drift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dirty="0"/>
                  <a:t>: Diffusion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EAD76A-602F-E016-F85A-E67F7A5BB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872" y="3860252"/>
                <a:ext cx="2318582" cy="400110"/>
              </a:xfrm>
              <a:prstGeom prst="rect">
                <a:avLst/>
              </a:prstGeom>
              <a:blipFill>
                <a:blip r:embed="rId5"/>
                <a:stretch>
                  <a:fillRect t="-7576" r="-78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B4842D-BF91-E249-A67D-B454B7AE50BA}"/>
                  </a:ext>
                </a:extLst>
              </p:cNvPr>
              <p:cNvSpPr txBox="1"/>
              <p:nvPr/>
            </p:nvSpPr>
            <p:spPr>
              <a:xfrm>
                <a:off x="1808224" y="4458494"/>
                <a:ext cx="2965877" cy="342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B4842D-BF91-E249-A67D-B454B7AE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24" y="4458494"/>
                <a:ext cx="2965877" cy="342081"/>
              </a:xfrm>
              <a:prstGeom prst="rect">
                <a:avLst/>
              </a:prstGeom>
              <a:blipFill>
                <a:blip r:embed="rId6"/>
                <a:stretch>
                  <a:fillRect l="-1646" r="-144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C87DBA-62A1-2D90-BD40-C3E289D6DBEE}"/>
                  </a:ext>
                </a:extLst>
              </p:cNvPr>
              <p:cNvSpPr txBox="1"/>
              <p:nvPr/>
            </p:nvSpPr>
            <p:spPr>
              <a:xfrm>
                <a:off x="2131872" y="5022987"/>
                <a:ext cx="186422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C87DBA-62A1-2D90-BD40-C3E289D6D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872" y="5022987"/>
                <a:ext cx="1864228" cy="806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7">
            <a:extLst>
              <a:ext uri="{FF2B5EF4-FFF2-40B4-BE49-F238E27FC236}">
                <a16:creationId xmlns:a16="http://schemas.microsoft.com/office/drawing/2014/main" id="{8E54518B-5331-4575-F502-DA2E9B0689B5}"/>
              </a:ext>
            </a:extLst>
          </p:cNvPr>
          <p:cNvSpPr txBox="1"/>
          <p:nvPr/>
        </p:nvSpPr>
        <p:spPr>
          <a:xfrm>
            <a:off x="3346253" y="6551561"/>
            <a:ext cx="9228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Primosch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Y.-H. Zhang, M. Di Ventra, Self-Averaging of Digital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MemComputing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Machines,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arXiv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:2301.08787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CD52A-D514-3EFB-AF9B-07B669E11E9C}"/>
              </a:ext>
            </a:extLst>
          </p:cNvPr>
          <p:cNvSpPr txBox="1"/>
          <p:nvPr/>
        </p:nvSpPr>
        <p:spPr>
          <a:xfrm>
            <a:off x="7144870" y="1715333"/>
            <a:ext cx="3821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3SAT, clause-to-variable ratio 7</a:t>
            </a:r>
          </a:p>
          <a:p>
            <a:r>
              <a:rPr lang="en-US" sz="2000" dirty="0"/>
              <a:t>Solved with </a:t>
            </a:r>
            <a:r>
              <a:rPr lang="en-US" sz="2000" dirty="0" err="1"/>
              <a:t>MemComputing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3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Self-Averaging of </a:t>
            </a: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MemComputing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F3435-A5DB-93E5-9929-CCF7BB5387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506" y="2830396"/>
            <a:ext cx="8310690" cy="4027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FF03762D-D70C-20CA-1261-69A5FCAAE6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1391" y="1250048"/>
                <a:ext cx="10035954" cy="4404450"/>
              </a:xfrm>
            </p:spPr>
            <p:txBody>
              <a:bodyPr/>
              <a:lstStyle/>
              <a:p>
                <a:pPr marL="457200" lvl="0" indent="-3810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r>
                  <a:rPr lang="en-US" sz="3200" dirty="0"/>
                  <a:t>Relative variance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3200" dirty="0"/>
                  <a:t> as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200" dirty="0"/>
                  <a:t>,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3200" dirty="0"/>
              </a:p>
              <a:p>
                <a:pPr marL="457200" lvl="0" indent="-3810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r>
                  <a:rPr lang="en-US" sz="3200" dirty="0"/>
                  <a:t>Self-averaging!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FF03762D-D70C-20CA-1261-69A5FCAAE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391" y="1250048"/>
                <a:ext cx="10035954" cy="4404450"/>
              </a:xfrm>
              <a:blipFill>
                <a:blip r:embed="rId4"/>
                <a:stretch>
                  <a:fillRect l="-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139A9B9-75DD-91AE-2F9A-460D133A834E}"/>
              </a:ext>
            </a:extLst>
          </p:cNvPr>
          <p:cNvGrpSpPr/>
          <p:nvPr/>
        </p:nvGrpSpPr>
        <p:grpSpPr>
          <a:xfrm>
            <a:off x="1788492" y="5053060"/>
            <a:ext cx="2261314" cy="215153"/>
            <a:chOff x="4670612" y="2474259"/>
            <a:chExt cx="2261314" cy="21515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9D610A-839A-7575-5D75-6594A55F656D}"/>
                </a:ext>
              </a:extLst>
            </p:cNvPr>
            <p:cNvCxnSpPr>
              <a:cxnSpLocks/>
            </p:cNvCxnSpPr>
            <p:nvPr/>
          </p:nvCxnSpPr>
          <p:spPr>
            <a:xfrm>
              <a:off x="4670612" y="2581834"/>
              <a:ext cx="2261314" cy="0"/>
            </a:xfrm>
            <a:prstGeom prst="straightConnector1">
              <a:avLst/>
            </a:prstGeom>
            <a:ln w="57150">
              <a:solidFill>
                <a:srgbClr val="00008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965E7DC-4D27-7A10-3E7E-C6D31AC752E7}"/>
                </a:ext>
              </a:extLst>
            </p:cNvPr>
            <p:cNvCxnSpPr/>
            <p:nvPr/>
          </p:nvCxnSpPr>
          <p:spPr>
            <a:xfrm>
              <a:off x="4670612" y="2474259"/>
              <a:ext cx="0" cy="215153"/>
            </a:xfrm>
            <a:prstGeom prst="line">
              <a:avLst/>
            </a:prstGeom>
            <a:ln w="38100">
              <a:solidFill>
                <a:srgbClr val="000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BDD50A-E9A8-DCFF-15CC-D5814872985F}"/>
                </a:ext>
              </a:extLst>
            </p:cNvPr>
            <p:cNvCxnSpPr/>
            <p:nvPr/>
          </p:nvCxnSpPr>
          <p:spPr>
            <a:xfrm>
              <a:off x="6931926" y="2474259"/>
              <a:ext cx="0" cy="215153"/>
            </a:xfrm>
            <a:prstGeom prst="line">
              <a:avLst/>
            </a:prstGeom>
            <a:ln w="38100">
              <a:solidFill>
                <a:srgbClr val="000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05C5F7-1F7D-AA78-2F5B-AF6A7F7FEC1C}"/>
              </a:ext>
            </a:extLst>
          </p:cNvPr>
          <p:cNvGrpSpPr/>
          <p:nvPr/>
        </p:nvGrpSpPr>
        <p:grpSpPr>
          <a:xfrm>
            <a:off x="2235261" y="4945483"/>
            <a:ext cx="2088865" cy="215153"/>
            <a:chOff x="4670612" y="2474259"/>
            <a:chExt cx="2088865" cy="21515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0A98496-AB10-939F-A20D-39A0308D1B13}"/>
                </a:ext>
              </a:extLst>
            </p:cNvPr>
            <p:cNvCxnSpPr>
              <a:cxnSpLocks/>
            </p:cNvCxnSpPr>
            <p:nvPr/>
          </p:nvCxnSpPr>
          <p:spPr>
            <a:xfrm>
              <a:off x="4670612" y="2581834"/>
              <a:ext cx="2081245" cy="0"/>
            </a:xfrm>
            <a:prstGeom prst="straightConnector1">
              <a:avLst/>
            </a:prstGeom>
            <a:ln w="57150">
              <a:solidFill>
                <a:srgbClr val="09C5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4CFFD1-3055-DC65-5ABF-D0F4B6032711}"/>
                </a:ext>
              </a:extLst>
            </p:cNvPr>
            <p:cNvCxnSpPr/>
            <p:nvPr/>
          </p:nvCxnSpPr>
          <p:spPr>
            <a:xfrm>
              <a:off x="4670612" y="2474259"/>
              <a:ext cx="0" cy="215153"/>
            </a:xfrm>
            <a:prstGeom prst="line">
              <a:avLst/>
            </a:prstGeom>
            <a:ln w="38100">
              <a:solidFill>
                <a:srgbClr val="09C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C5716F-1F6F-7A23-68A2-B3192E88C61C}"/>
                </a:ext>
              </a:extLst>
            </p:cNvPr>
            <p:cNvCxnSpPr/>
            <p:nvPr/>
          </p:nvCxnSpPr>
          <p:spPr>
            <a:xfrm>
              <a:off x="6759477" y="2474259"/>
              <a:ext cx="0" cy="215153"/>
            </a:xfrm>
            <a:prstGeom prst="line">
              <a:avLst/>
            </a:prstGeom>
            <a:ln w="38100">
              <a:solidFill>
                <a:srgbClr val="09C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275F21-3E4A-584B-A830-91D9B21C34FF}"/>
              </a:ext>
            </a:extLst>
          </p:cNvPr>
          <p:cNvGrpSpPr/>
          <p:nvPr/>
        </p:nvGrpSpPr>
        <p:grpSpPr>
          <a:xfrm>
            <a:off x="2783575" y="4800711"/>
            <a:ext cx="1951705" cy="215153"/>
            <a:chOff x="4670612" y="2474259"/>
            <a:chExt cx="1951705" cy="21515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11D22C-07A4-FC4F-EA80-70D51B3DF29E}"/>
                </a:ext>
              </a:extLst>
            </p:cNvPr>
            <p:cNvCxnSpPr>
              <a:cxnSpLocks/>
            </p:cNvCxnSpPr>
            <p:nvPr/>
          </p:nvCxnSpPr>
          <p:spPr>
            <a:xfrm>
              <a:off x="4670612" y="2581834"/>
              <a:ext cx="1929171" cy="0"/>
            </a:xfrm>
            <a:prstGeom prst="straightConnector1">
              <a:avLst/>
            </a:prstGeom>
            <a:ln w="57150">
              <a:solidFill>
                <a:srgbClr val="FFAA0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029D4F-12F3-68A8-5BDD-252E3A275B70}"/>
                </a:ext>
              </a:extLst>
            </p:cNvPr>
            <p:cNvCxnSpPr/>
            <p:nvPr/>
          </p:nvCxnSpPr>
          <p:spPr>
            <a:xfrm>
              <a:off x="4670612" y="2474259"/>
              <a:ext cx="0" cy="215153"/>
            </a:xfrm>
            <a:prstGeom prst="line">
              <a:avLst/>
            </a:prstGeom>
            <a:ln w="38100">
              <a:solidFill>
                <a:srgbClr val="FFAA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E450521-8FA7-8163-07C5-F81F36B42EF5}"/>
                </a:ext>
              </a:extLst>
            </p:cNvPr>
            <p:cNvCxnSpPr/>
            <p:nvPr/>
          </p:nvCxnSpPr>
          <p:spPr>
            <a:xfrm>
              <a:off x="6622317" y="2474259"/>
              <a:ext cx="0" cy="215153"/>
            </a:xfrm>
            <a:prstGeom prst="line">
              <a:avLst/>
            </a:prstGeom>
            <a:ln w="38100">
              <a:solidFill>
                <a:srgbClr val="FFAA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993E25-3FDF-AB79-96E3-16A19FE5494F}"/>
              </a:ext>
            </a:extLst>
          </p:cNvPr>
          <p:cNvGrpSpPr/>
          <p:nvPr/>
        </p:nvGrpSpPr>
        <p:grpSpPr>
          <a:xfrm>
            <a:off x="3210295" y="4599676"/>
            <a:ext cx="1669765" cy="215153"/>
            <a:chOff x="4670612" y="2474259"/>
            <a:chExt cx="1669765" cy="21515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F1E1473-FE7B-3DFA-FFC2-6C222788E3E5}"/>
                </a:ext>
              </a:extLst>
            </p:cNvPr>
            <p:cNvCxnSpPr>
              <a:cxnSpLocks/>
            </p:cNvCxnSpPr>
            <p:nvPr/>
          </p:nvCxnSpPr>
          <p:spPr>
            <a:xfrm>
              <a:off x="4670612" y="2581834"/>
              <a:ext cx="1662471" cy="0"/>
            </a:xfrm>
            <a:prstGeom prst="straightConnector1">
              <a:avLst/>
            </a:prstGeom>
            <a:ln w="57150">
              <a:solidFill>
                <a:srgbClr val="0063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EF63AF1-F04F-DFAD-6554-88F89D0257FE}"/>
                </a:ext>
              </a:extLst>
            </p:cNvPr>
            <p:cNvCxnSpPr/>
            <p:nvPr/>
          </p:nvCxnSpPr>
          <p:spPr>
            <a:xfrm>
              <a:off x="4670612" y="2474259"/>
              <a:ext cx="0" cy="215153"/>
            </a:xfrm>
            <a:prstGeom prst="line">
              <a:avLst/>
            </a:prstGeom>
            <a:ln w="38100">
              <a:solidFill>
                <a:srgbClr val="006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F83542A-3A3B-DB91-B51A-6CDA28B14EBC}"/>
                </a:ext>
              </a:extLst>
            </p:cNvPr>
            <p:cNvCxnSpPr/>
            <p:nvPr/>
          </p:nvCxnSpPr>
          <p:spPr>
            <a:xfrm>
              <a:off x="6340377" y="2474259"/>
              <a:ext cx="0" cy="215153"/>
            </a:xfrm>
            <a:prstGeom prst="line">
              <a:avLst/>
            </a:prstGeom>
            <a:ln w="38100">
              <a:solidFill>
                <a:srgbClr val="006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BE62BC-E644-6B2F-1356-FC8A120C3551}"/>
                  </a:ext>
                </a:extLst>
              </p:cNvPr>
              <p:cNvSpPr txBox="1"/>
              <p:nvPr/>
            </p:nvSpPr>
            <p:spPr>
              <a:xfrm>
                <a:off x="9240594" y="2396493"/>
                <a:ext cx="2572871" cy="3022622"/>
              </a:xfrm>
              <a:prstGeom prst="rect">
                <a:avLst/>
              </a:prstGeom>
              <a:noFill/>
              <a:ln w="38100">
                <a:solidFill>
                  <a:srgbClr val="00008A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Self-Averaging: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sz="2400" dirty="0"/>
                  <a:t>A single large system is sufficient to represent the whole ensemble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BE62BC-E644-6B2F-1356-FC8A120C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594" y="2396493"/>
                <a:ext cx="2572871" cy="3022622"/>
              </a:xfrm>
              <a:prstGeom prst="rect">
                <a:avLst/>
              </a:prstGeom>
              <a:blipFill>
                <a:blip r:embed="rId5"/>
                <a:stretch>
                  <a:fillRect l="-1869" t="-996" r="-4206" b="-2988"/>
                </a:stretch>
              </a:blipFill>
              <a:ln w="38100">
                <a:solidFill>
                  <a:srgbClr val="00008A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13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Self-Averaging of </a:t>
            </a: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MemComputing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52F19-7CCB-9943-9862-8EA1A42329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2274" y="1358203"/>
            <a:ext cx="8207451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0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WalkSAT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37721-6860-6206-8590-2AF15791BB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9375" y="1423054"/>
            <a:ext cx="7837532" cy="5201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542F45-E823-FFF0-9755-1EB452F29C21}"/>
                  </a:ext>
                </a:extLst>
              </p:cNvPr>
              <p:cNvSpPr txBox="1"/>
              <p:nvPr/>
            </p:nvSpPr>
            <p:spPr>
              <a:xfrm>
                <a:off x="9228676" y="2936037"/>
                <a:ext cx="145866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542F45-E823-FFF0-9755-1EB452F29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676" y="2936037"/>
                <a:ext cx="1458669" cy="806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74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State-of-the-art CDCL solvers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258DC-7878-A1E0-CBA2-BB0B208949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268605"/>
            <a:ext cx="5464722" cy="4060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3F296-6BD1-6D5C-D609-EBA428BC14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275" y="2110177"/>
            <a:ext cx="5796725" cy="40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B579A"/>
                </a:solidFill>
                <a:ea typeface="Microsoft YaHei" panose="020B0503020204020204" pitchFamily="34" charset="-122"/>
              </a:rPr>
              <a:t>Acknowledgements</a:t>
            </a:r>
            <a:endParaRPr lang="zh-CN" altLang="en-US" sz="4000" dirty="0">
              <a:solidFill>
                <a:srgbClr val="2B579A"/>
              </a:solidFill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E8EFB6-8364-06BE-EA2B-C5AE61AD2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50" y="1668026"/>
            <a:ext cx="3736515" cy="37365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4BCC4-8D0E-F71C-DFBC-C677E4E48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46" y="1671011"/>
            <a:ext cx="3132495" cy="37720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84DB785-96C4-6811-5251-EFE6130A46D0}"/>
              </a:ext>
            </a:extLst>
          </p:cNvPr>
          <p:cNvSpPr txBox="1"/>
          <p:nvPr/>
        </p:nvSpPr>
        <p:spPr>
          <a:xfrm>
            <a:off x="2208852" y="5481410"/>
            <a:ext cx="205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Daniel </a:t>
            </a:r>
            <a:r>
              <a:rPr lang="en-US" sz="2400" dirty="0" err="1"/>
              <a:t>Primosch</a:t>
            </a:r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31083-0F2C-B94D-9ACB-238BCC1C8D18}"/>
              </a:ext>
            </a:extLst>
          </p:cNvPr>
          <p:cNvSpPr txBox="1"/>
          <p:nvPr/>
        </p:nvSpPr>
        <p:spPr>
          <a:xfrm>
            <a:off x="7837552" y="5481410"/>
            <a:ext cx="205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Massimiliano Di Ventra</a:t>
            </a:r>
          </a:p>
        </p:txBody>
      </p:sp>
    </p:spTree>
    <p:extLst>
      <p:ext uri="{BB962C8B-B14F-4D97-AF65-F5344CB8AC3E}">
        <p14:creationId xmlns:p14="http://schemas.microsoft.com/office/powerpoint/2010/main" val="35369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Conclusion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52F19-7CCB-9943-9862-8EA1A42329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6230" y="4347650"/>
            <a:ext cx="3533739" cy="2270518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350855F-2A35-0728-36B0-5BFD62C55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329450"/>
              </p:ext>
            </p:extLst>
          </p:nvPr>
        </p:nvGraphicFramePr>
        <p:xfrm>
          <a:off x="1998550" y="1511596"/>
          <a:ext cx="8194899" cy="1997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633">
                  <a:extLst>
                    <a:ext uri="{9D8B030D-6E8A-4147-A177-3AD203B41FA5}">
                      <a16:colId xmlns:a16="http://schemas.microsoft.com/office/drawing/2014/main" val="3065019247"/>
                    </a:ext>
                  </a:extLst>
                </a:gridCol>
                <a:gridCol w="2731633">
                  <a:extLst>
                    <a:ext uri="{9D8B030D-6E8A-4147-A177-3AD203B41FA5}">
                      <a16:colId xmlns:a16="http://schemas.microsoft.com/office/drawing/2014/main" val="2933830261"/>
                    </a:ext>
                  </a:extLst>
                </a:gridCol>
                <a:gridCol w="2731633">
                  <a:extLst>
                    <a:ext uri="{9D8B030D-6E8A-4147-A177-3AD203B41FA5}">
                      <a16:colId xmlns:a16="http://schemas.microsoft.com/office/drawing/2014/main" val="2627506252"/>
                    </a:ext>
                  </a:extLst>
                </a:gridCol>
              </a:tblGrid>
              <a:tr h="9526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Method</a:t>
                      </a:r>
                    </a:p>
                  </a:txBody>
                  <a:tcPr marL="92194" marR="92194" marT="46096" marB="460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Time-to-solution</a:t>
                      </a:r>
                    </a:p>
                    <a:p>
                      <a:pPr algn="ctr"/>
                      <a:r>
                        <a:rPr lang="en-US" sz="2400" dirty="0"/>
                        <a:t>Distribution</a:t>
                      </a:r>
                    </a:p>
                  </a:txBody>
                  <a:tcPr marL="92194" marR="92194" marT="46096" marB="460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Self-averaging?</a:t>
                      </a:r>
                    </a:p>
                  </a:txBody>
                  <a:tcPr marL="92194" marR="92194" marT="46096" marB="46096" anchor="ctr"/>
                </a:tc>
                <a:extLst>
                  <a:ext uri="{0D108BD9-81ED-4DB2-BD59-A6C34878D82A}">
                    <a16:rowId xmlns:a16="http://schemas.microsoft.com/office/drawing/2014/main" val="2319854388"/>
                  </a:ext>
                </a:extLst>
              </a:tr>
              <a:tr h="5224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MemComputing</a:t>
                      </a:r>
                      <a:endParaRPr lang="en-US" sz="2400" dirty="0"/>
                    </a:p>
                  </a:txBody>
                  <a:tcPr marL="92194" marR="92194" marT="46096" marB="460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Inverse Gaussian</a:t>
                      </a:r>
                    </a:p>
                  </a:txBody>
                  <a:tcPr marL="92194" marR="92194" marT="46096" marB="460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92194" marR="92194" marT="46096" marB="46096" anchor="ctr"/>
                </a:tc>
                <a:extLst>
                  <a:ext uri="{0D108BD9-81ED-4DB2-BD59-A6C34878D82A}">
                    <a16:rowId xmlns:a16="http://schemas.microsoft.com/office/drawing/2014/main" val="601348641"/>
                  </a:ext>
                </a:extLst>
              </a:tr>
              <a:tr h="5224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Traditional</a:t>
                      </a:r>
                    </a:p>
                  </a:txBody>
                  <a:tcPr marL="92194" marR="92194" marT="46096" marB="460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Exponential-like</a:t>
                      </a:r>
                    </a:p>
                  </a:txBody>
                  <a:tcPr marL="92194" marR="92194" marT="46096" marB="460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marL="92194" marR="92194" marT="46096" marB="46096" anchor="ctr"/>
                </a:tc>
                <a:extLst>
                  <a:ext uri="{0D108BD9-81ED-4DB2-BD59-A6C34878D82A}">
                    <a16:rowId xmlns:a16="http://schemas.microsoft.com/office/drawing/2014/main" val="154737467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E208872-6BB2-71A8-975C-DDDEF61A21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8671" y="4347650"/>
            <a:ext cx="4674593" cy="2265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C8509-E2D0-D899-C4C6-58D6DC4C9641}"/>
              </a:ext>
            </a:extLst>
          </p:cNvPr>
          <p:cNvSpPr txBox="1"/>
          <p:nvPr/>
        </p:nvSpPr>
        <p:spPr>
          <a:xfrm>
            <a:off x="1998550" y="3666766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Increasingly insensitive to details!</a:t>
            </a:r>
          </a:p>
        </p:txBody>
      </p:sp>
    </p:spTree>
    <p:extLst>
      <p:ext uri="{BB962C8B-B14F-4D97-AF65-F5344CB8AC3E}">
        <p14:creationId xmlns:p14="http://schemas.microsoft.com/office/powerpoint/2010/main" val="48040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9A53C-ECA5-1ECF-5333-50BC2DA80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0" b="27299"/>
          <a:stretch/>
        </p:blipFill>
        <p:spPr>
          <a:xfrm>
            <a:off x="5470856" y="1482085"/>
            <a:ext cx="6189664" cy="1006603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651951" y="6376072"/>
            <a:ext cx="688803" cy="68880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93252" y="5853372"/>
            <a:ext cx="688807" cy="688807"/>
          </a:xfrm>
          <a:prstGeom prst="ellipse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725011" y="6225460"/>
            <a:ext cx="786258" cy="7862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06377" y="5769939"/>
            <a:ext cx="1284592" cy="1284592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386077" y="5857394"/>
            <a:ext cx="497256" cy="497256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65421" y="5760710"/>
            <a:ext cx="331504" cy="331504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550355" y="3013501"/>
            <a:ext cx="5091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 </a:t>
            </a:r>
          </a:p>
        </p:txBody>
      </p:sp>
      <p:sp>
        <p:nvSpPr>
          <p:cNvPr id="16" name="椭圆 15"/>
          <p:cNvSpPr/>
          <p:nvPr/>
        </p:nvSpPr>
        <p:spPr>
          <a:xfrm flipV="1">
            <a:off x="3133630" y="-278588"/>
            <a:ext cx="1328050" cy="1328050"/>
          </a:xfrm>
          <a:prstGeom prst="ellipse">
            <a:avLst/>
          </a:prstGeom>
          <a:ln>
            <a:noFill/>
          </a:ln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V="1">
            <a:off x="4771824" y="-318612"/>
            <a:ext cx="777821" cy="777821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5834776" y="271636"/>
            <a:ext cx="777826" cy="777826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7112799" y="-258585"/>
            <a:ext cx="887871" cy="8878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8333916" y="-306931"/>
            <a:ext cx="1450608" cy="1450608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2286980" y="511738"/>
            <a:ext cx="561520" cy="561520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V="1">
            <a:off x="1533824" y="-368602"/>
            <a:ext cx="786975" cy="786975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10117770" y="483400"/>
            <a:ext cx="561520" cy="5615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V="1">
            <a:off x="6819661" y="779752"/>
            <a:ext cx="374347" cy="374347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9" y="4868087"/>
            <a:ext cx="4139025" cy="3061409"/>
          </a:xfrm>
          <a:prstGeom prst="rect">
            <a:avLst/>
          </a:prstGeom>
        </p:spPr>
      </p:pic>
      <p:pic>
        <p:nvPicPr>
          <p:cNvPr id="29" name="ucsd-logo-1.jpg">
            <a:extLst>
              <a:ext uri="{FF2B5EF4-FFF2-40B4-BE49-F238E27FC236}">
                <a16:creationId xmlns:a16="http://schemas.microsoft.com/office/drawing/2014/main" id="{FB07240D-314A-4FBB-8CBF-F44FDB5499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8752" y="1361580"/>
            <a:ext cx="3690481" cy="139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nsf-logo.png">
            <a:extLst>
              <a:ext uri="{FF2B5EF4-FFF2-40B4-BE49-F238E27FC236}">
                <a16:creationId xmlns:a16="http://schemas.microsoft.com/office/drawing/2014/main" id="{9C473AA3-7B08-D78A-C016-960689089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764" y="1240409"/>
            <a:ext cx="1489952" cy="14899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9DFC64-9D63-BF4E-3166-16AC2DDEC53F}"/>
              </a:ext>
            </a:extLst>
          </p:cNvPr>
          <p:cNvSpPr txBox="1"/>
          <p:nvPr/>
        </p:nvSpPr>
        <p:spPr>
          <a:xfrm>
            <a:off x="4404249" y="4418168"/>
            <a:ext cx="67009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D. </a:t>
            </a:r>
            <a:r>
              <a:rPr lang="en-US" altLang="zh-CN" sz="2000" dirty="0" err="1"/>
              <a:t>Primosch</a:t>
            </a:r>
            <a:r>
              <a:rPr lang="en-US" altLang="zh-CN" sz="2000" dirty="0"/>
              <a:t>, Y.-H. Zhang and M. Di Ventra</a:t>
            </a:r>
          </a:p>
          <a:p>
            <a:pPr algn="ctr"/>
            <a:r>
              <a:rPr lang="en-US" altLang="zh-CN" sz="2000" dirty="0"/>
              <a:t>arXiv:2301.08787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 err="1">
                <a:solidFill>
                  <a:srgbClr val="2B579A"/>
                </a:solidFill>
                <a:latin typeface="Calibri" panose="020F0502020204030204"/>
                <a:ea typeface="Microsoft YaHei" panose="020B0503020204020204" pitchFamily="34" charset="-122"/>
              </a:rPr>
              <a:t>Mem</a:t>
            </a: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Computing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椭圆 37">
            <a:extLst>
              <a:ext uri="{FF2B5EF4-FFF2-40B4-BE49-F238E27FC236}">
                <a16:creationId xmlns:a16="http://schemas.microsoft.com/office/drawing/2014/main" id="{E3D200CA-57FF-489F-90E4-51BB5F74677A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椭圆 38">
            <a:extLst>
              <a:ext uri="{FF2B5EF4-FFF2-40B4-BE49-F238E27FC236}">
                <a16:creationId xmlns:a16="http://schemas.microsoft.com/office/drawing/2014/main" id="{70332924-5AFF-4973-BF0C-21B4049052F8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36">
            <a:extLst>
              <a:ext uri="{FF2B5EF4-FFF2-40B4-BE49-F238E27FC236}">
                <a16:creationId xmlns:a16="http://schemas.microsoft.com/office/drawing/2014/main" id="{B0B3643F-2A55-CF59-1FF8-1D253B42C5BC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39">
            <a:extLst>
              <a:ext uri="{FF2B5EF4-FFF2-40B4-BE49-F238E27FC236}">
                <a16:creationId xmlns:a16="http://schemas.microsoft.com/office/drawing/2014/main" id="{74F85BDE-D963-9C7B-CC15-3B748B11CFD3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60800-E460-E32C-8DB7-81C3993CE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950"/>
            <a:ext cx="10515600" cy="1008982"/>
          </a:xfrm>
        </p:spPr>
        <p:txBody>
          <a:bodyPr/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3200" dirty="0"/>
              <a:t>Computing </a:t>
            </a:r>
            <a:r>
              <a:rPr lang="en-US" sz="3200" dirty="0">
                <a:solidFill>
                  <a:schemeClr val="accent2"/>
                </a:solidFill>
              </a:rPr>
              <a:t>in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accent6"/>
                </a:solidFill>
              </a:rPr>
              <a:t>with</a:t>
            </a:r>
            <a:r>
              <a:rPr lang="en-US" sz="3200" dirty="0"/>
              <a:t> memory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dirty="0"/>
          </a:p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3221AF-2FBF-35D7-0777-A86E4EF75B05}"/>
              </a:ext>
            </a:extLst>
          </p:cNvPr>
          <p:cNvGrpSpPr/>
          <p:nvPr/>
        </p:nvGrpSpPr>
        <p:grpSpPr>
          <a:xfrm>
            <a:off x="8001441" y="1668026"/>
            <a:ext cx="2887042" cy="5024726"/>
            <a:chOff x="3130749" y="1226433"/>
            <a:chExt cx="2973636" cy="517543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EE64B3-C429-984D-DB0C-31F359BD6CB1}"/>
                </a:ext>
              </a:extLst>
            </p:cNvPr>
            <p:cNvGrpSpPr/>
            <p:nvPr/>
          </p:nvGrpSpPr>
          <p:grpSpPr>
            <a:xfrm>
              <a:off x="3130749" y="1226433"/>
              <a:ext cx="2973636" cy="4862634"/>
              <a:chOff x="4166236" y="960418"/>
              <a:chExt cx="2973636" cy="4862634"/>
            </a:xfrm>
            <a:scene3d>
              <a:camera prst="perspectiveRelaxedModerately" fov="4800000"/>
              <a:lightRig rig="threePt" dir="t"/>
            </a:scene3d>
          </p:grpSpPr>
          <p:sp>
            <p:nvSpPr>
              <p:cNvPr id="27" name="Rounded Rectangle 59">
                <a:extLst>
                  <a:ext uri="{FF2B5EF4-FFF2-40B4-BE49-F238E27FC236}">
                    <a16:creationId xmlns:a16="http://schemas.microsoft.com/office/drawing/2014/main" id="{5A37300C-73C4-593D-6A5A-E83FE5971C10}"/>
                  </a:ext>
                </a:extLst>
              </p:cNvPr>
              <p:cNvSpPr/>
              <p:nvPr/>
            </p:nvSpPr>
            <p:spPr>
              <a:xfrm>
                <a:off x="4223792" y="960418"/>
                <a:ext cx="2861187" cy="48448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20906A0-3A4C-0400-B1DD-9F6051516BB1}"/>
                  </a:ext>
                </a:extLst>
              </p:cNvPr>
              <p:cNvSpPr/>
              <p:nvPr/>
            </p:nvSpPr>
            <p:spPr>
              <a:xfrm>
                <a:off x="4688329" y="1835224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4D1240A-0D65-4539-6621-6B1E0AB928D7}"/>
                  </a:ext>
                </a:extLst>
              </p:cNvPr>
              <p:cNvSpPr/>
              <p:nvPr/>
            </p:nvSpPr>
            <p:spPr>
              <a:xfrm>
                <a:off x="5931394" y="2555532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120580E-71EB-A899-9D66-FEC6C3071E17}"/>
                  </a:ext>
                </a:extLst>
              </p:cNvPr>
              <p:cNvSpPr/>
              <p:nvPr/>
            </p:nvSpPr>
            <p:spPr>
              <a:xfrm>
                <a:off x="4592790" y="3048279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E48747-D54A-9C25-EE67-EA9C776267E8}"/>
                  </a:ext>
                </a:extLst>
              </p:cNvPr>
              <p:cNvSpPr/>
              <p:nvPr/>
            </p:nvSpPr>
            <p:spPr>
              <a:xfrm>
                <a:off x="6318610" y="1558047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B89F47-6BA1-9DCB-DBEC-4B8DDA1C3550}"/>
                  </a:ext>
                </a:extLst>
              </p:cNvPr>
              <p:cNvSpPr/>
              <p:nvPr/>
            </p:nvSpPr>
            <p:spPr>
              <a:xfrm>
                <a:off x="5140312" y="3731892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8C19CE1-1FA7-D939-E731-CAF8E42450D1}"/>
                  </a:ext>
                </a:extLst>
              </p:cNvPr>
              <p:cNvSpPr/>
              <p:nvPr/>
            </p:nvSpPr>
            <p:spPr>
              <a:xfrm>
                <a:off x="4592790" y="4677976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04E8D80-632C-C25F-A0D1-3EBD5CD85ABA}"/>
                  </a:ext>
                </a:extLst>
              </p:cNvPr>
              <p:cNvSpPr/>
              <p:nvPr/>
            </p:nvSpPr>
            <p:spPr>
              <a:xfrm>
                <a:off x="6318610" y="4107976"/>
                <a:ext cx="387216" cy="3760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2"/>
                </a:solidFill>
                <a:tailEnd w="lg" len="lg"/>
              </a:ln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0244E4A-16A7-B471-73E7-52FF3022C046}"/>
                  </a:ext>
                </a:extLst>
              </p:cNvPr>
              <p:cNvGrpSpPr/>
              <p:nvPr/>
            </p:nvGrpSpPr>
            <p:grpSpPr>
              <a:xfrm>
                <a:off x="4898739" y="960420"/>
                <a:ext cx="1521295" cy="247125"/>
                <a:chOff x="1490952" y="1231490"/>
                <a:chExt cx="1206998" cy="453321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72" name="Right Triangle 71">
                  <a:extLst>
                    <a:ext uri="{FF2B5EF4-FFF2-40B4-BE49-F238E27FC236}">
                      <a16:creationId xmlns:a16="http://schemas.microsoft.com/office/drawing/2014/main" id="{D9C1D66C-ED91-D9E8-761E-8BD1692C6058}"/>
                    </a:ext>
                  </a:extLst>
                </p:cNvPr>
                <p:cNvSpPr/>
                <p:nvPr/>
              </p:nvSpPr>
              <p:spPr>
                <a:xfrm rot="5400000">
                  <a:off x="1465395" y="1257047"/>
                  <a:ext cx="453321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Right Triangle 72">
                  <a:extLst>
                    <a:ext uri="{FF2B5EF4-FFF2-40B4-BE49-F238E27FC236}">
                      <a16:creationId xmlns:a16="http://schemas.microsoft.com/office/drawing/2014/main" id="{ABFAC485-11CA-2E30-8AD1-2198A36823F9}"/>
                    </a:ext>
                  </a:extLst>
                </p:cNvPr>
                <p:cNvSpPr/>
                <p:nvPr/>
              </p:nvSpPr>
              <p:spPr>
                <a:xfrm rot="16200000" flipH="1">
                  <a:off x="2270186" y="1257047"/>
                  <a:ext cx="453321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3DCFF1D-0564-721B-5473-613DC4F4B161}"/>
                  </a:ext>
                </a:extLst>
              </p:cNvPr>
              <p:cNvGrpSpPr/>
              <p:nvPr/>
            </p:nvGrpSpPr>
            <p:grpSpPr>
              <a:xfrm>
                <a:off x="5552992" y="974918"/>
                <a:ext cx="750870" cy="860306"/>
                <a:chOff x="1983147" y="1245990"/>
                <a:chExt cx="750870" cy="860306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6A274482-EA99-6D0F-1C82-42EDF5726F3E}"/>
                    </a:ext>
                  </a:extLst>
                </p:cNvPr>
                <p:cNvCxnSpPr/>
                <p:nvPr/>
              </p:nvCxnSpPr>
              <p:spPr>
                <a:xfrm>
                  <a:off x="1983147" y="1245990"/>
                  <a:ext cx="750870" cy="860306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16A95783-1C31-9E56-9839-C8C53A1114F2}"/>
                    </a:ext>
                  </a:extLst>
                </p:cNvPr>
                <p:cNvCxnSpPr/>
                <p:nvPr/>
              </p:nvCxnSpPr>
              <p:spPr>
                <a:xfrm>
                  <a:off x="2295742" y="1611228"/>
                  <a:ext cx="113523" cy="147165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87596C6-335F-E12D-A72C-D35450D508CB}"/>
                  </a:ext>
                </a:extLst>
              </p:cNvPr>
              <p:cNvGrpSpPr/>
              <p:nvPr/>
            </p:nvGrpSpPr>
            <p:grpSpPr>
              <a:xfrm>
                <a:off x="6303862" y="1835224"/>
                <a:ext cx="14748" cy="877644"/>
                <a:chOff x="2826028" y="2552682"/>
                <a:chExt cx="14748" cy="877644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59F63AB-1F21-F3F4-3C56-F46175BA89A5}"/>
                    </a:ext>
                  </a:extLst>
                </p:cNvPr>
                <p:cNvCxnSpPr/>
                <p:nvPr/>
              </p:nvCxnSpPr>
              <p:spPr>
                <a:xfrm>
                  <a:off x="2826028" y="2552682"/>
                  <a:ext cx="14748" cy="877644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6FA58DF-9EC4-681E-AE75-FF158B43098D}"/>
                    </a:ext>
                  </a:extLst>
                </p:cNvPr>
                <p:cNvCxnSpPr/>
                <p:nvPr/>
              </p:nvCxnSpPr>
              <p:spPr>
                <a:xfrm flipH="1">
                  <a:off x="2831592" y="2903184"/>
                  <a:ext cx="911" cy="116544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8F54C70-3463-D8AD-25E6-FA0A2D5C7494}"/>
                  </a:ext>
                </a:extLst>
              </p:cNvPr>
              <p:cNvGrpSpPr/>
              <p:nvPr/>
            </p:nvGrpSpPr>
            <p:grpSpPr>
              <a:xfrm>
                <a:off x="6326054" y="2671670"/>
                <a:ext cx="143170" cy="1390391"/>
                <a:chOff x="2848220" y="3389127"/>
                <a:chExt cx="694366" cy="920373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3FF57835-A42A-187D-29EB-DA858989FED0}"/>
                    </a:ext>
                  </a:extLst>
                </p:cNvPr>
                <p:cNvCxnSpPr/>
                <p:nvPr/>
              </p:nvCxnSpPr>
              <p:spPr>
                <a:xfrm>
                  <a:off x="2848220" y="3389127"/>
                  <a:ext cx="694366" cy="920373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D0A8474C-3089-6F1F-1FBB-C29934D75543}"/>
                    </a:ext>
                  </a:extLst>
                </p:cNvPr>
                <p:cNvCxnSpPr/>
                <p:nvPr/>
              </p:nvCxnSpPr>
              <p:spPr>
                <a:xfrm>
                  <a:off x="3195403" y="3849313"/>
                  <a:ext cx="77706" cy="108066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E104D69-5563-5E3F-58CE-8CBCA7E4CECD}"/>
                  </a:ext>
                </a:extLst>
              </p:cNvPr>
              <p:cNvGrpSpPr/>
              <p:nvPr/>
            </p:nvGrpSpPr>
            <p:grpSpPr>
              <a:xfrm flipV="1">
                <a:off x="4947928" y="2221353"/>
                <a:ext cx="1521297" cy="1840706"/>
                <a:chOff x="2978606" y="4323874"/>
                <a:chExt cx="563980" cy="501560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45E29DBC-D018-1265-F6EC-5DF6ECB363B4}"/>
                    </a:ext>
                  </a:extLst>
                </p:cNvPr>
                <p:cNvCxnSpPr/>
                <p:nvPr/>
              </p:nvCxnSpPr>
              <p:spPr>
                <a:xfrm flipH="1">
                  <a:off x="2978606" y="4323874"/>
                  <a:ext cx="563980" cy="50156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7706C187-6191-97B6-E094-B797DB121698}"/>
                    </a:ext>
                  </a:extLst>
                </p:cNvPr>
                <p:cNvCxnSpPr/>
                <p:nvPr/>
              </p:nvCxnSpPr>
              <p:spPr>
                <a:xfrm flipH="1">
                  <a:off x="3183252" y="4607080"/>
                  <a:ext cx="37288" cy="33827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AE62A69-92F5-8EA7-49D3-3FF604B15CAA}"/>
                  </a:ext>
                </a:extLst>
              </p:cNvPr>
              <p:cNvGrpSpPr/>
              <p:nvPr/>
            </p:nvGrpSpPr>
            <p:grpSpPr>
              <a:xfrm rot="8899847">
                <a:off x="5237705" y="4640122"/>
                <a:ext cx="1455550" cy="1073733"/>
                <a:chOff x="722453" y="2885199"/>
                <a:chExt cx="1533718" cy="1207783"/>
              </a:xfrm>
              <a:solidFill>
                <a:schemeClr val="bg1">
                  <a:lumMod val="85000"/>
                </a:schemeClr>
              </a:solidFill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0B6CF04B-C311-0099-C155-C924D72BE8A6}"/>
                    </a:ext>
                  </a:extLst>
                </p:cNvPr>
                <p:cNvGrpSpPr/>
                <p:nvPr/>
              </p:nvGrpSpPr>
              <p:grpSpPr>
                <a:xfrm>
                  <a:off x="722453" y="2885199"/>
                  <a:ext cx="1533718" cy="1207783"/>
                  <a:chOff x="630442" y="2438813"/>
                  <a:chExt cx="1533718" cy="1207783"/>
                </a:xfrm>
                <a:grpFill/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1ACFF15-B5B1-3FBE-17B7-D40FA980F01C}"/>
                      </a:ext>
                    </a:extLst>
                  </p:cNvPr>
                  <p:cNvSpPr/>
                  <p:nvPr/>
                </p:nvSpPr>
                <p:spPr>
                  <a:xfrm>
                    <a:off x="1957683" y="2438813"/>
                    <a:ext cx="206477" cy="209201"/>
                  </a:xfrm>
                  <a:prstGeom prst="ellipse">
                    <a:avLst/>
                  </a:prstGeom>
                  <a:grpFill/>
                  <a:ln w="38100"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055910BF-0208-93C7-563D-91FACF51710F}"/>
                      </a:ext>
                    </a:extLst>
                  </p:cNvPr>
                  <p:cNvCxnSpPr>
                    <a:cxnSpLocks/>
                    <a:endCxn id="27" idx="1"/>
                  </p:cNvCxnSpPr>
                  <p:nvPr/>
                </p:nvCxnSpPr>
                <p:spPr>
                  <a:xfrm flipH="1">
                    <a:off x="630442" y="2622432"/>
                    <a:ext cx="1297614" cy="1024164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/>
                    </a:solidFill>
                    <a:prstDash val="dash"/>
                    <a:tailEnd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C07F0CE7-1A77-9E5B-6BDB-2CF85DBC8741}"/>
                    </a:ext>
                  </a:extLst>
                </p:cNvPr>
                <p:cNvCxnSpPr/>
                <p:nvPr/>
              </p:nvCxnSpPr>
              <p:spPr>
                <a:xfrm flipV="1">
                  <a:off x="1509852" y="3443920"/>
                  <a:ext cx="73335" cy="42845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62DF312-FC28-182B-D271-EEA9067C2E13}"/>
                  </a:ext>
                </a:extLst>
              </p:cNvPr>
              <p:cNvGrpSpPr/>
              <p:nvPr/>
            </p:nvGrpSpPr>
            <p:grpSpPr>
              <a:xfrm rot="12318420" flipV="1">
                <a:off x="4631827" y="2449468"/>
                <a:ext cx="1165220" cy="1173029"/>
                <a:chOff x="2978606" y="4323874"/>
                <a:chExt cx="563980" cy="501560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D7F7247-0BA2-1ED5-2BC6-C0B8D96D3B5E}"/>
                    </a:ext>
                  </a:extLst>
                </p:cNvPr>
                <p:cNvCxnSpPr/>
                <p:nvPr/>
              </p:nvCxnSpPr>
              <p:spPr>
                <a:xfrm flipH="1">
                  <a:off x="2978606" y="4323874"/>
                  <a:ext cx="563980" cy="50156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41EE82C9-C2D9-0F7F-DC7E-2E5668221255}"/>
                    </a:ext>
                  </a:extLst>
                </p:cNvPr>
                <p:cNvCxnSpPr/>
                <p:nvPr/>
              </p:nvCxnSpPr>
              <p:spPr>
                <a:xfrm flipH="1">
                  <a:off x="3183888" y="4608820"/>
                  <a:ext cx="37288" cy="33827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D62395B-E477-F431-8266-7D81EAD035C2}"/>
                  </a:ext>
                </a:extLst>
              </p:cNvPr>
              <p:cNvGrpSpPr/>
              <p:nvPr/>
            </p:nvGrpSpPr>
            <p:grpSpPr>
              <a:xfrm rot="12542158" flipV="1">
                <a:off x="5502822" y="4089400"/>
                <a:ext cx="806337" cy="45719"/>
                <a:chOff x="2978606" y="4323875"/>
                <a:chExt cx="563980" cy="501560"/>
              </a:xfrm>
              <a:solidFill>
                <a:schemeClr val="bg1">
                  <a:lumMod val="85000"/>
                </a:schemeClr>
              </a:solidFill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FD6D3F6-DF5D-28A7-D22E-CF4DC585CF66}"/>
                    </a:ext>
                  </a:extLst>
                </p:cNvPr>
                <p:cNvCxnSpPr/>
                <p:nvPr/>
              </p:nvCxnSpPr>
              <p:spPr>
                <a:xfrm flipH="1">
                  <a:off x="2978606" y="4323875"/>
                  <a:ext cx="563980" cy="50156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prstDash val="dash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82D698FE-17F9-C4DC-5F05-D751E5C076B5}"/>
                    </a:ext>
                  </a:extLst>
                </p:cNvPr>
                <p:cNvCxnSpPr/>
                <p:nvPr/>
              </p:nvCxnSpPr>
              <p:spPr>
                <a:xfrm flipH="1">
                  <a:off x="3179720" y="4607080"/>
                  <a:ext cx="37288" cy="33827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5F0744F-CF60-4382-7562-D2FD7C220FC1}"/>
                  </a:ext>
                </a:extLst>
              </p:cNvPr>
              <p:cNvGrpSpPr/>
              <p:nvPr/>
            </p:nvGrpSpPr>
            <p:grpSpPr>
              <a:xfrm flipV="1">
                <a:off x="4940742" y="5558133"/>
                <a:ext cx="1479299" cy="264919"/>
                <a:chOff x="1524274" y="1198852"/>
                <a:chExt cx="1173676" cy="485959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54" name="Right Triangle 53">
                  <a:extLst>
                    <a:ext uri="{FF2B5EF4-FFF2-40B4-BE49-F238E27FC236}">
                      <a16:creationId xmlns:a16="http://schemas.microsoft.com/office/drawing/2014/main" id="{F6829ED4-8945-B6EE-0332-A04987CF3C66}"/>
                    </a:ext>
                  </a:extLst>
                </p:cNvPr>
                <p:cNvSpPr/>
                <p:nvPr/>
              </p:nvSpPr>
              <p:spPr>
                <a:xfrm rot="5400000">
                  <a:off x="1498715" y="1224411"/>
                  <a:ext cx="453326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Right Triangle 54">
                  <a:extLst>
                    <a:ext uri="{FF2B5EF4-FFF2-40B4-BE49-F238E27FC236}">
                      <a16:creationId xmlns:a16="http://schemas.microsoft.com/office/drawing/2014/main" id="{B7F90CB8-5A15-A346-3E9C-84F9CD73BBC9}"/>
                    </a:ext>
                  </a:extLst>
                </p:cNvPr>
                <p:cNvSpPr/>
                <p:nvPr/>
              </p:nvSpPr>
              <p:spPr>
                <a:xfrm rot="16200000" flipH="1">
                  <a:off x="2270186" y="1257047"/>
                  <a:ext cx="453321" cy="402207"/>
                </a:xfrm>
                <a:prstGeom prst="rtTriangle">
                  <a:avLst/>
                </a:prstGeom>
                <a:grpFill/>
                <a:ln w="38100">
                  <a:solidFill>
                    <a:schemeClr val="tx1"/>
                  </a:solidFill>
                  <a:tailEnd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9BF9B20-72EB-C776-3B16-22A75EC572AD}"/>
                  </a:ext>
                </a:extLst>
              </p:cNvPr>
              <p:cNvSpPr/>
              <p:nvPr/>
            </p:nvSpPr>
            <p:spPr>
              <a:xfrm rot="1438988">
                <a:off x="5354368" y="1188579"/>
                <a:ext cx="1785504" cy="1089066"/>
              </a:xfrm>
              <a:prstGeom prst="arc">
                <a:avLst>
                  <a:gd name="adj1" fmla="val 15925154"/>
                  <a:gd name="adj2" fmla="val 2069871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CCA91E0F-8AE2-81CE-5BBB-A40090B7F1E1}"/>
                  </a:ext>
                </a:extLst>
              </p:cNvPr>
              <p:cNvSpPr/>
              <p:nvPr/>
            </p:nvSpPr>
            <p:spPr>
              <a:xfrm rot="20161012" flipH="1">
                <a:off x="4166236" y="1195979"/>
                <a:ext cx="1785504" cy="1089066"/>
              </a:xfrm>
              <a:prstGeom prst="arc">
                <a:avLst>
                  <a:gd name="adj1" fmla="val 15825314"/>
                  <a:gd name="adj2" fmla="val 2069871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F57A353C-DDEF-1761-4FF9-4E21D1417154}"/>
                  </a:ext>
                </a:extLst>
              </p:cNvPr>
              <p:cNvSpPr/>
              <p:nvPr/>
            </p:nvSpPr>
            <p:spPr>
              <a:xfrm rot="11134236">
                <a:off x="4252907" y="4212664"/>
                <a:ext cx="1707564" cy="1386770"/>
              </a:xfrm>
              <a:prstGeom prst="arc">
                <a:avLst>
                  <a:gd name="adj1" fmla="val 16700694"/>
                  <a:gd name="adj2" fmla="val 21096585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02501A63-323E-6276-4569-18B7407FE955}"/>
                  </a:ext>
                </a:extLst>
              </p:cNvPr>
              <p:cNvSpPr/>
              <p:nvPr/>
            </p:nvSpPr>
            <p:spPr>
              <a:xfrm rot="10555019" flipH="1">
                <a:off x="5367189" y="4192680"/>
                <a:ext cx="1707564" cy="1386770"/>
              </a:xfrm>
              <a:prstGeom prst="arc">
                <a:avLst>
                  <a:gd name="adj1" fmla="val 16911216"/>
                  <a:gd name="adj2" fmla="val 21374547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6" name="3D Model 25" descr="Light Gray Sphere">
                  <a:extLst>
                    <a:ext uri="{FF2B5EF4-FFF2-40B4-BE49-F238E27FC236}">
                      <a16:creationId xmlns:a16="http://schemas.microsoft.com/office/drawing/2014/main" id="{0C96D2A6-ADE4-9A7A-B614-F6AE57E672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448201" y="6036111"/>
                <a:ext cx="365760" cy="365760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65760" cy="365760"/>
                      </a:xfrm>
                      <a:prstGeom prst="rect">
                        <a:avLst/>
                      </a:prstGeom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872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6" name="3D Model 25" descr="Light Gray Sphere">
                  <a:extLst>
                    <a:ext uri="{FF2B5EF4-FFF2-40B4-BE49-F238E27FC236}">
                      <a16:creationId xmlns:a16="http://schemas.microsoft.com/office/drawing/2014/main" id="{0C96D2A6-ADE4-9A7A-B614-F6AE57E6725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0528" y="6337643"/>
                  <a:ext cx="355109" cy="355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3">
                <a:extLst>
                  <a:ext uri="{FF2B5EF4-FFF2-40B4-BE49-F238E27FC236}">
                    <a16:creationId xmlns:a16="http://schemas.microsoft.com/office/drawing/2014/main" id="{B5F6F5D2-1116-15A2-5014-E01B6F1C35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169175"/>
                <a:ext cx="10515600" cy="2385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381000">
                  <a:lnSpc>
                    <a:spcPct val="150000"/>
                  </a:lnSpc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●"/>
                </a:pPr>
                <a:r>
                  <a:rPr lang="en-US" sz="3200" dirty="0"/>
                  <a:t>Dynamical system</a:t>
                </a:r>
              </a:p>
              <a:p>
                <a:pPr marL="457200" indent="-381000">
                  <a:lnSpc>
                    <a:spcPct val="150000"/>
                  </a:lnSpc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●"/>
                </a:pPr>
                <a:r>
                  <a:rPr lang="en-US" sz="3200" dirty="0"/>
                  <a:t>Equilibrium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sz="3200" dirty="0"/>
                  <a:t> Solution</a:t>
                </a:r>
              </a:p>
              <a:p>
                <a:pPr marL="457200" indent="-381000">
                  <a:lnSpc>
                    <a:spcPct val="150000"/>
                  </a:lnSpc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●"/>
                </a:pPr>
                <a:endParaRPr lang="en-US" dirty="0"/>
              </a:p>
              <a:p>
                <a:pPr marL="457200" indent="-381000">
                  <a:lnSpc>
                    <a:spcPct val="150000"/>
                  </a:lnSpc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●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3" name="Content Placeholder 3">
                <a:extLst>
                  <a:ext uri="{FF2B5EF4-FFF2-40B4-BE49-F238E27FC236}">
                    <a16:creationId xmlns:a16="http://schemas.microsoft.com/office/drawing/2014/main" id="{B5F6F5D2-1116-15A2-5014-E01B6F1C3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69175"/>
                <a:ext cx="10515600" cy="2385521"/>
              </a:xfrm>
              <a:prstGeom prst="rect">
                <a:avLst/>
              </a:prstGeom>
              <a:blipFill>
                <a:blip r:embed="rId5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9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Boolean satisfiability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D78C21-3F63-8679-7501-0D992A2AA63A}"/>
                  </a:ext>
                </a:extLst>
              </p:cNvPr>
              <p:cNvSpPr txBox="1"/>
              <p:nvPr/>
            </p:nvSpPr>
            <p:spPr>
              <a:xfrm>
                <a:off x="974973" y="5908144"/>
                <a:ext cx="2276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∨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∨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D78C21-3F63-8679-7501-0D992A2AA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73" y="5908144"/>
                <a:ext cx="2276264" cy="369332"/>
              </a:xfrm>
              <a:prstGeom prst="rect">
                <a:avLst/>
              </a:prstGeom>
              <a:blipFill>
                <a:blip r:embed="rId3"/>
                <a:stretch>
                  <a:fillRect l="-1609" r="-107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29">
                <a:extLst>
                  <a:ext uri="{FF2B5EF4-FFF2-40B4-BE49-F238E27FC236}">
                    <a16:creationId xmlns:a16="http://schemas.microsoft.com/office/drawing/2014/main" id="{8289758C-56CF-7681-8413-DAE620120D6D}"/>
                  </a:ext>
                </a:extLst>
              </p:cNvPr>
              <p:cNvSpPr txBox="1"/>
              <p:nvPr/>
            </p:nvSpPr>
            <p:spPr>
              <a:xfrm>
                <a:off x="915947" y="1449878"/>
                <a:ext cx="19805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Microsoft YaHei" panose="020B0503020204020204" pitchFamily="34" charset="-122"/>
                    <a:cs typeface="+mn-cs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29">
                <a:extLst>
                  <a:ext uri="{FF2B5EF4-FFF2-40B4-BE49-F238E27FC236}">
                    <a16:creationId xmlns:a16="http://schemas.microsoft.com/office/drawing/2014/main" id="{8289758C-56CF-7681-8413-DAE620120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47" y="1449878"/>
                <a:ext cx="1980542" cy="523220"/>
              </a:xfrm>
              <a:prstGeom prst="rect">
                <a:avLst/>
              </a:prstGeom>
              <a:blipFill>
                <a:blip r:embed="rId4"/>
                <a:stretch>
                  <a:fillRect l="-3385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29">
                <a:extLst>
                  <a:ext uri="{FF2B5EF4-FFF2-40B4-BE49-F238E27FC236}">
                    <a16:creationId xmlns:a16="http://schemas.microsoft.com/office/drawing/2014/main" id="{F111F917-7CD6-1D4D-5BC9-0BAAC258167C}"/>
                  </a:ext>
                </a:extLst>
              </p:cNvPr>
              <p:cNvSpPr txBox="1"/>
              <p:nvPr/>
            </p:nvSpPr>
            <p:spPr>
              <a:xfrm>
                <a:off x="932804" y="5197867"/>
                <a:ext cx="198054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Microsoft YaHei" panose="020B0503020204020204" pitchFamily="34" charset="-122"/>
                    <a:cs typeface="+mn-cs"/>
                  </a:rPr>
                  <a:t>Clauses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29">
                <a:extLst>
                  <a:ext uri="{FF2B5EF4-FFF2-40B4-BE49-F238E27FC236}">
                    <a16:creationId xmlns:a16="http://schemas.microsoft.com/office/drawing/2014/main" id="{F111F917-7CD6-1D4D-5BC9-0BAAC258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04" y="5197867"/>
                <a:ext cx="1980542" cy="557910"/>
              </a:xfrm>
              <a:prstGeom prst="rect">
                <a:avLst/>
              </a:prstGeom>
              <a:blipFill>
                <a:blip r:embed="rId5"/>
                <a:stretch>
                  <a:fillRect t="-10989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9F6990D-A3A2-00D6-8E46-4A53D6E5DD1F}"/>
              </a:ext>
            </a:extLst>
          </p:cNvPr>
          <p:cNvGrpSpPr/>
          <p:nvPr/>
        </p:nvGrpSpPr>
        <p:grpSpPr>
          <a:xfrm>
            <a:off x="1988519" y="1207243"/>
            <a:ext cx="6671973" cy="4161493"/>
            <a:chOff x="1177456" y="1541949"/>
            <a:chExt cx="6671973" cy="416149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59B2FBC-F62F-6BE1-A996-CCDEF4555E5F}"/>
                </a:ext>
              </a:extLst>
            </p:cNvPr>
            <p:cNvGrpSpPr/>
            <p:nvPr/>
          </p:nvGrpSpPr>
          <p:grpSpPr>
            <a:xfrm>
              <a:off x="1177456" y="1541949"/>
              <a:ext cx="2717768" cy="3898646"/>
              <a:chOff x="3627911" y="1103421"/>
              <a:chExt cx="2717768" cy="3898646"/>
            </a:xfrm>
          </p:grpSpPr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B77CC797-2C27-C0A6-179A-4B2D46CB528C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1339E02-3B08-CC87-A420-0EC4909A3F23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4673EFA6-092B-3589-ABFE-923F800FB53D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5459E2D-6505-762D-6092-593A8D6AC1D3}"/>
                  </a:ext>
                </a:extLst>
              </p:cNvPr>
              <p:cNvCxnSpPr>
                <a:cxnSpLocks/>
                <a:endCxn id="71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C852922-7071-EFF2-A3B8-53894C3D1698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C80FE8-A9E9-253C-ADD3-F4AE29433CAF}"/>
                </a:ext>
              </a:extLst>
            </p:cNvPr>
            <p:cNvGrpSpPr/>
            <p:nvPr/>
          </p:nvGrpSpPr>
          <p:grpSpPr>
            <a:xfrm>
              <a:off x="3143831" y="1541949"/>
              <a:ext cx="2717768" cy="3898646"/>
              <a:chOff x="3627911" y="1103421"/>
              <a:chExt cx="2717768" cy="3898646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C99D263-C5CF-FB3F-0CB4-31AE67378AFC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4D51EBB-9141-FA63-0E8E-DD413500C6EA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5569AEAD-823D-A829-1F60-0DE1A31FE35E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66F733A-3706-A0EE-96B9-310907FA31EF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BBDCF04-D0FF-FFA3-384D-761EFCCF7A98}"/>
                  </a:ext>
                </a:extLst>
              </p:cNvPr>
              <p:cNvCxnSpPr>
                <a:cxnSpLocks/>
                <a:endCxn id="66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EF0FBE-1C60-74E0-D624-B5947F58672A}"/>
                </a:ext>
              </a:extLst>
            </p:cNvPr>
            <p:cNvGrpSpPr/>
            <p:nvPr/>
          </p:nvGrpSpPr>
          <p:grpSpPr>
            <a:xfrm>
              <a:off x="5131661" y="1541949"/>
              <a:ext cx="2717768" cy="3898646"/>
              <a:chOff x="3627911" y="1103421"/>
              <a:chExt cx="2717768" cy="3898646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3E995CA5-931A-184C-35B5-7B2AAA5E4667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ADE72694-F17F-D78D-AFFE-20702289E68D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C9DFDBA-65DE-6905-F27F-6C7A8AF866AD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3001D50-DCA1-3E0E-E011-A9093EB2B53F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879DB4E-AC4E-3C4C-B7A3-0581E67B0B68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B07C6F-7313-743A-90C5-4F6289E45969}"/>
                </a:ext>
              </a:extLst>
            </p:cNvPr>
            <p:cNvCxnSpPr/>
            <p:nvPr/>
          </p:nvCxnSpPr>
          <p:spPr>
            <a:xfrm flipV="1">
              <a:off x="2194486" y="2638350"/>
              <a:ext cx="0" cy="142996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4A3E68-4EB1-46C5-9A4E-988DB8C08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0563" y="2271941"/>
              <a:ext cx="0" cy="179637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827489-B492-32AC-1002-7FEF76B5A9F9}"/>
                </a:ext>
              </a:extLst>
            </p:cNvPr>
            <p:cNvCxnSpPr/>
            <p:nvPr/>
          </p:nvCxnSpPr>
          <p:spPr>
            <a:xfrm flipV="1">
              <a:off x="6122759" y="2638350"/>
              <a:ext cx="0" cy="142996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25D129-EE02-5010-387D-4A0784671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4682" y="2834525"/>
              <a:ext cx="0" cy="1313494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9E62D8-F37B-D880-CF75-B4B95F8BA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573" y="2271941"/>
              <a:ext cx="0" cy="1876078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2E4436-D17B-97D5-5515-617BD4E23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3840" y="2834525"/>
              <a:ext cx="0" cy="1313494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70370E-41AF-BF29-0102-29F729465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060" y="3085822"/>
              <a:ext cx="0" cy="98249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427520-264A-A3A9-C0BD-B2BBF1B4D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9592" y="2271941"/>
              <a:ext cx="0" cy="1796375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BC596D-DE47-1170-CA73-54334C103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3490" y="3085822"/>
              <a:ext cx="0" cy="98249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DE34D5-1DEB-E74A-EAF5-26CEC6CA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4486" y="2638350"/>
              <a:ext cx="392827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2496FA-7B86-A0AF-4CDF-83F693A83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4683" y="2846717"/>
              <a:ext cx="3955690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D53899-8C7E-3963-7D9F-1581FE4D7B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4060" y="3085822"/>
              <a:ext cx="3960861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9A8C7F1-D6BC-190A-5196-20CBA393F6A5}"/>
                </a:ext>
              </a:extLst>
            </p:cNvPr>
            <p:cNvSpPr/>
            <p:nvPr/>
          </p:nvSpPr>
          <p:spPr>
            <a:xfrm>
              <a:off x="4078058" y="2591987"/>
              <a:ext cx="87243" cy="872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051A761-C159-8F3C-8FD8-055B81F077DD}"/>
                </a:ext>
              </a:extLst>
            </p:cNvPr>
            <p:cNvSpPr/>
            <p:nvPr/>
          </p:nvSpPr>
          <p:spPr>
            <a:xfrm>
              <a:off x="4457595" y="2807139"/>
              <a:ext cx="87243" cy="872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56D4E57-4E8E-B8A6-2209-0312F903AC32}"/>
                </a:ext>
              </a:extLst>
            </p:cNvPr>
            <p:cNvSpPr/>
            <p:nvPr/>
          </p:nvSpPr>
          <p:spPr>
            <a:xfrm>
              <a:off x="4824718" y="3042200"/>
              <a:ext cx="87243" cy="872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B574CD1-5C23-B2A4-E6E8-B003D897DA9F}"/>
                    </a:ext>
                  </a:extLst>
                </p:cNvPr>
                <p:cNvSpPr txBox="1"/>
                <p:nvPr/>
              </p:nvSpPr>
              <p:spPr>
                <a:xfrm>
                  <a:off x="3978097" y="1904130"/>
                  <a:ext cx="11730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D7D3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D7D3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D7D3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D7D3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5B9BD5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5B9BD5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5B9BD5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5B9BD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D91A12D-5021-42BE-A9B2-E4F225326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097" y="1904130"/>
                  <a:ext cx="117307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64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0BDA4E-5062-4AFE-5D9E-BDA7A194F9EE}"/>
                </a:ext>
              </a:extLst>
            </p:cNvPr>
            <p:cNvGrpSpPr/>
            <p:nvPr/>
          </p:nvGrpSpPr>
          <p:grpSpPr>
            <a:xfrm>
              <a:off x="3974675" y="3488632"/>
              <a:ext cx="294008" cy="329226"/>
              <a:chOff x="860060" y="3992612"/>
              <a:chExt cx="294008" cy="32922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59FBFEB-BC55-83C7-9D89-23A0FB8BE350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BECDE3E2-9AF1-3E29-060F-ED7CCCD092AD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DE3C0C-84F7-E8A6-D6E5-2CFFB3FA3290}"/>
                </a:ext>
              </a:extLst>
            </p:cNvPr>
            <p:cNvGrpSpPr/>
            <p:nvPr/>
          </p:nvGrpSpPr>
          <p:grpSpPr>
            <a:xfrm>
              <a:off x="4361040" y="3488632"/>
              <a:ext cx="294008" cy="329226"/>
              <a:chOff x="860060" y="3992612"/>
              <a:chExt cx="294008" cy="329226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F11DE48-06C6-D60C-925B-549B1B6FCA5E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DCF836BB-71F6-5C7C-A62B-692842FA0653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3AAB724-A7C3-B0EB-3B94-C1BDB25721E3}"/>
                </a:ext>
              </a:extLst>
            </p:cNvPr>
            <p:cNvGrpSpPr/>
            <p:nvPr/>
          </p:nvGrpSpPr>
          <p:grpSpPr>
            <a:xfrm>
              <a:off x="6357080" y="3488632"/>
              <a:ext cx="294008" cy="329226"/>
              <a:chOff x="860060" y="3992612"/>
              <a:chExt cx="294008" cy="329226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E109939-5318-EC20-0593-C94EE2CD8349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DDCBE379-ED70-4355-12A3-B3B935A3CC89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A21AE49-919A-B25A-6F32-9866BD505D25}"/>
                </a:ext>
              </a:extLst>
            </p:cNvPr>
            <p:cNvGrpSpPr/>
            <p:nvPr/>
          </p:nvGrpSpPr>
          <p:grpSpPr>
            <a:xfrm>
              <a:off x="6729228" y="3488632"/>
              <a:ext cx="294008" cy="329226"/>
              <a:chOff x="860060" y="3992612"/>
              <a:chExt cx="294008" cy="32922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B77971-5C3F-C470-FBC0-A51DDC71881C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28D79C66-37FC-CF19-5C5A-9A5B94988A8F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7B0C75-40D5-A04C-0DCD-6B2553AB8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968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46FBAF-F5A6-653A-6A97-2AE73843A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327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AABA55E-E10A-0670-1210-32F17D321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4993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C8C474-E3EF-131D-A142-91B24CD8F6DD}"/>
                  </a:ext>
                </a:extLst>
              </p:cNvPr>
              <p:cNvSpPr txBox="1"/>
              <p:nvPr/>
            </p:nvSpPr>
            <p:spPr>
              <a:xfrm>
                <a:off x="1923075" y="4076482"/>
                <a:ext cx="2867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∨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∨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C8C474-E3EF-131D-A142-91B24CD8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075" y="4076482"/>
                <a:ext cx="286799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4794DB-7C0B-4F45-1530-F4C115977C1A}"/>
                  </a:ext>
                </a:extLst>
              </p:cNvPr>
              <p:cNvSpPr txBox="1"/>
              <p:nvPr/>
            </p:nvSpPr>
            <p:spPr>
              <a:xfrm>
                <a:off x="3868478" y="4069273"/>
                <a:ext cx="2867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¬</m:t>
                          </m:r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∨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¬</m:t>
                          </m:r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∨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4794DB-7C0B-4F45-1530-F4C115977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78" y="4069273"/>
                <a:ext cx="286799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E8AA20-F9E1-C010-C74A-3B947F28D62A}"/>
                  </a:ext>
                </a:extLst>
              </p:cNvPr>
              <p:cNvSpPr txBox="1"/>
              <p:nvPr/>
            </p:nvSpPr>
            <p:spPr>
              <a:xfrm>
                <a:off x="5880905" y="4069273"/>
                <a:ext cx="2867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∨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¬</m:t>
                          </m:r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∨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¬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E8AA20-F9E1-C010-C74A-3B947F28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05" y="4069273"/>
                <a:ext cx="286799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2F575A-AB1D-5111-74D1-D2EB8AAFB488}"/>
                  </a:ext>
                </a:extLst>
              </p:cNvPr>
              <p:cNvSpPr txBox="1"/>
              <p:nvPr/>
            </p:nvSpPr>
            <p:spPr>
              <a:xfrm>
                <a:off x="3191035" y="5318263"/>
                <a:ext cx="337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2F575A-AB1D-5111-74D1-D2EB8AAFB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035" y="5318263"/>
                <a:ext cx="337977" cy="369332"/>
              </a:xfrm>
              <a:prstGeom prst="rect">
                <a:avLst/>
              </a:prstGeom>
              <a:blipFill>
                <a:blip r:embed="rId12"/>
                <a:stretch>
                  <a:fillRect l="-10714" r="-714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13543B0-27D3-FC18-997D-D786AE7A18FA}"/>
                  </a:ext>
                </a:extLst>
              </p:cNvPr>
              <p:cNvSpPr txBox="1"/>
              <p:nvPr/>
            </p:nvSpPr>
            <p:spPr>
              <a:xfrm>
                <a:off x="5150117" y="5318263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13543B0-27D3-FC18-997D-D786AE7A1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117" y="5318263"/>
                <a:ext cx="345094" cy="369332"/>
              </a:xfrm>
              <a:prstGeom prst="rect">
                <a:avLst/>
              </a:prstGeom>
              <a:blipFill>
                <a:blip r:embed="rId13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92CD98-A793-4FE6-A998-CCDB4213523A}"/>
                  </a:ext>
                </a:extLst>
              </p:cNvPr>
              <p:cNvSpPr txBox="1"/>
              <p:nvPr/>
            </p:nvSpPr>
            <p:spPr>
              <a:xfrm>
                <a:off x="7145914" y="5318263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92CD98-A793-4FE6-A998-CCDB42135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914" y="5318263"/>
                <a:ext cx="345094" cy="369332"/>
              </a:xfrm>
              <a:prstGeom prst="rect">
                <a:avLst/>
              </a:prstGeom>
              <a:blipFill>
                <a:blip r:embed="rId14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29">
                <a:extLst>
                  <a:ext uri="{FF2B5EF4-FFF2-40B4-BE49-F238E27FC236}">
                    <a16:creationId xmlns:a16="http://schemas.microsoft.com/office/drawing/2014/main" id="{28742813-3ABC-74D7-8805-BC89D38191BA}"/>
                  </a:ext>
                </a:extLst>
              </p:cNvPr>
              <p:cNvSpPr txBox="1"/>
              <p:nvPr/>
            </p:nvSpPr>
            <p:spPr>
              <a:xfrm>
                <a:off x="8484506" y="2823101"/>
                <a:ext cx="3645820" cy="1609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Microsoft YaHei" panose="020B0503020204020204" pitchFamily="34" charset="-122"/>
                    <a:cs typeface="+mn-cs"/>
                  </a:rPr>
                  <a:t>Find </a:t>
                </a:r>
                <a14:m>
                  <m:oMath xmlns:m="http://schemas.openxmlformats.org/officeDocument/2006/math"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{</m:t>
                    </m:r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}</m:t>
                    </m:r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Microsoft YaHei" panose="020B0503020204020204" pitchFamily="34" charset="-122"/>
                    <a:cs typeface="+mn-cs"/>
                  </a:rPr>
                  <a:t>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Microsoft YaHei" panose="020B0503020204020204" pitchFamily="34" charset="-122"/>
                    <a:cs typeface="+mn-cs"/>
                  </a:rPr>
                  <a:t>such that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Microsoft YaHei" panose="020B0503020204020204" pitchFamily="34" charset="-122"/>
                    <a:cs typeface="+mn-cs"/>
                  </a:rPr>
                  <a:t> evaluates to TRUE 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文本框 29">
                <a:extLst>
                  <a:ext uri="{FF2B5EF4-FFF2-40B4-BE49-F238E27FC236}">
                    <a16:creationId xmlns:a16="http://schemas.microsoft.com/office/drawing/2014/main" id="{28742813-3ABC-74D7-8805-BC89D3819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506" y="2823101"/>
                <a:ext cx="3645820" cy="1609223"/>
              </a:xfrm>
              <a:prstGeom prst="rect">
                <a:avLst/>
              </a:prstGeom>
              <a:blipFill>
                <a:blip r:embed="rId15"/>
                <a:stretch>
                  <a:fillRect l="-4348" t="-4545" b="-11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Arrow: Up 80">
            <a:extLst>
              <a:ext uri="{FF2B5EF4-FFF2-40B4-BE49-F238E27FC236}">
                <a16:creationId xmlns:a16="http://schemas.microsoft.com/office/drawing/2014/main" id="{FE0582CB-CBA5-8239-831B-47FCDF10783D}"/>
              </a:ext>
            </a:extLst>
          </p:cNvPr>
          <p:cNvSpPr/>
          <p:nvPr/>
        </p:nvSpPr>
        <p:spPr>
          <a:xfrm rot="10800000">
            <a:off x="1659749" y="2407841"/>
            <a:ext cx="528812" cy="2385084"/>
          </a:xfrm>
          <a:prstGeom prst="upArrow">
            <a:avLst>
              <a:gd name="adj1" fmla="val 50000"/>
              <a:gd name="adj2" fmla="val 665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66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From logic to dynamics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0A310CD-3709-D101-022C-13407EA58038}"/>
              </a:ext>
            </a:extLst>
          </p:cNvPr>
          <p:cNvCxnSpPr>
            <a:cxnSpLocks/>
          </p:cNvCxnSpPr>
          <p:nvPr/>
        </p:nvCxnSpPr>
        <p:spPr>
          <a:xfrm>
            <a:off x="1720261" y="205708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8447A72-8BC7-9B7B-BCF7-79DD33D23F51}"/>
              </a:ext>
            </a:extLst>
          </p:cNvPr>
          <p:cNvSpPr txBox="1"/>
          <p:nvPr/>
        </p:nvSpPr>
        <p:spPr>
          <a:xfrm>
            <a:off x="1676855" y="3289637"/>
            <a:ext cx="13917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logic states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65CA119-143D-3A53-07A9-DEE9EE327DA8}"/>
              </a:ext>
            </a:extLst>
          </p:cNvPr>
          <p:cNvCxnSpPr>
            <a:cxnSpLocks/>
          </p:cNvCxnSpPr>
          <p:nvPr/>
        </p:nvCxnSpPr>
        <p:spPr>
          <a:xfrm>
            <a:off x="1720261" y="2428328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06E7F14-9765-F6F6-76DC-0E7153118E82}"/>
              </a:ext>
            </a:extLst>
          </p:cNvPr>
          <p:cNvCxnSpPr>
            <a:cxnSpLocks/>
          </p:cNvCxnSpPr>
          <p:nvPr/>
        </p:nvCxnSpPr>
        <p:spPr>
          <a:xfrm>
            <a:off x="1720261" y="2808376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D0F8593-4B74-91DA-3764-899D06952829}"/>
              </a:ext>
            </a:extLst>
          </p:cNvPr>
          <p:cNvCxnSpPr>
            <a:cxnSpLocks/>
          </p:cNvCxnSpPr>
          <p:nvPr/>
        </p:nvCxnSpPr>
        <p:spPr>
          <a:xfrm>
            <a:off x="1720261" y="321007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C678844-BCB4-7A24-DC87-55109E45AA61}"/>
              </a:ext>
            </a:extLst>
          </p:cNvPr>
          <p:cNvSpPr txBox="1"/>
          <p:nvPr/>
        </p:nvSpPr>
        <p:spPr>
          <a:xfrm>
            <a:off x="1325599" y="1291415"/>
            <a:ext cx="26359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discrete logic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/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0AD47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0 </m:t>
                    </m:r>
                    <m:r>
                      <m:rPr>
                        <m:sty m:val="p"/>
                      </m:rP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0AD47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OR</m:t>
                    </m:r>
                    <m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0AD47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0=0</m:t>
                    </m:r>
                  </m:oMath>
                </a14:m>
                <a:r>
                  <a: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/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0=1</m:t>
                      </m:r>
                    </m:oMath>
                  </m:oMathPara>
                </a14:m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/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1=1</m:t>
                      </m:r>
                    </m:oMath>
                  </m:oMathPara>
                </a14:m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/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1=1</m:t>
                      </m:r>
                    </m:oMath>
                  </m:oMathPara>
                </a14:m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Arc 3">
            <a:extLst>
              <a:ext uri="{FF2B5EF4-FFF2-40B4-BE49-F238E27FC236}">
                <a16:creationId xmlns:a16="http://schemas.microsoft.com/office/drawing/2014/main" id="{714F4147-4815-D3EA-B561-7687BF9B2D1B}"/>
              </a:ext>
            </a:extLst>
          </p:cNvPr>
          <p:cNvSpPr>
            <a:spLocks/>
          </p:cNvSpPr>
          <p:nvPr/>
        </p:nvSpPr>
        <p:spPr bwMode="auto">
          <a:xfrm rot="5400000">
            <a:off x="2054341" y="4448183"/>
            <a:ext cx="870451" cy="8916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Arc 4">
            <a:extLst>
              <a:ext uri="{FF2B5EF4-FFF2-40B4-BE49-F238E27FC236}">
                <a16:creationId xmlns:a16="http://schemas.microsoft.com/office/drawing/2014/main" id="{2447DA81-5FE8-A136-EB05-DA5DE67CA64C}"/>
              </a:ext>
            </a:extLst>
          </p:cNvPr>
          <p:cNvSpPr>
            <a:spLocks/>
          </p:cNvSpPr>
          <p:nvPr/>
        </p:nvSpPr>
        <p:spPr bwMode="auto">
          <a:xfrm rot="5400000" flipV="1">
            <a:off x="1790531" y="4475878"/>
            <a:ext cx="837095" cy="86962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Arc 5">
            <a:extLst>
              <a:ext uri="{FF2B5EF4-FFF2-40B4-BE49-F238E27FC236}">
                <a16:creationId xmlns:a16="http://schemas.microsoft.com/office/drawing/2014/main" id="{A291A6BE-B890-DA43-13BC-7651AFF8BF13}"/>
              </a:ext>
            </a:extLst>
          </p:cNvPr>
          <p:cNvSpPr>
            <a:spLocks/>
          </p:cNvSpPr>
          <p:nvPr/>
        </p:nvSpPr>
        <p:spPr bwMode="auto">
          <a:xfrm rot="7323309">
            <a:off x="1991947" y="3905389"/>
            <a:ext cx="833780" cy="975325"/>
          </a:xfrm>
          <a:custGeom>
            <a:avLst/>
            <a:gdLst>
              <a:gd name="G0" fmla="+- 0 0 0"/>
              <a:gd name="G1" fmla="+- 21019 0 0"/>
              <a:gd name="G2" fmla="+- 21600 0 0"/>
              <a:gd name="T0" fmla="*/ 4977 w 21600"/>
              <a:gd name="T1" fmla="*/ 0 h 22194"/>
              <a:gd name="T2" fmla="*/ 21568 w 21600"/>
              <a:gd name="T3" fmla="*/ 22194 h 22194"/>
              <a:gd name="T4" fmla="*/ 0 w 21600"/>
              <a:gd name="T5" fmla="*/ 21019 h 22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194" fill="none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</a:path>
              <a:path w="21600" h="22194" stroke="0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  <a:lnTo>
                  <a:pt x="0" y="21019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829D88B-ED7F-7FA1-279A-80CF5216983A}"/>
              </a:ext>
            </a:extLst>
          </p:cNvPr>
          <p:cNvCxnSpPr/>
          <p:nvPr/>
        </p:nvCxnSpPr>
        <p:spPr>
          <a:xfrm flipV="1">
            <a:off x="207130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00FC33F-9098-C058-00DB-75ED20D26C8B}"/>
              </a:ext>
            </a:extLst>
          </p:cNvPr>
          <p:cNvCxnSpPr/>
          <p:nvPr/>
        </p:nvCxnSpPr>
        <p:spPr>
          <a:xfrm flipV="1">
            <a:off x="261136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3A77777-3496-9E42-F5E7-E742844E0959}"/>
              </a:ext>
            </a:extLst>
          </p:cNvPr>
          <p:cNvCxnSpPr/>
          <p:nvPr/>
        </p:nvCxnSpPr>
        <p:spPr>
          <a:xfrm flipV="1">
            <a:off x="2341329" y="5329235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0A1CA1E-1B9C-4486-32A6-7D2CDB6E608D}"/>
              </a:ext>
            </a:extLst>
          </p:cNvPr>
          <p:cNvSpPr/>
          <p:nvPr/>
        </p:nvSpPr>
        <p:spPr>
          <a:xfrm>
            <a:off x="2125304" y="564848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E5F4C4E-92F9-8D80-54DA-C385A50C1F96}"/>
              </a:ext>
            </a:extLst>
          </p:cNvPr>
          <p:cNvSpPr txBox="1"/>
          <p:nvPr/>
        </p:nvSpPr>
        <p:spPr>
          <a:xfrm>
            <a:off x="2101774" y="4757382"/>
            <a:ext cx="50847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79C947B-01B4-EFB3-9DAC-392E95C01874}"/>
              </a:ext>
            </a:extLst>
          </p:cNvPr>
          <p:cNvSpPr/>
          <p:nvPr/>
        </p:nvSpPr>
        <p:spPr>
          <a:xfrm>
            <a:off x="1909282" y="3805744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3" name="椭圆 37">
            <a:extLst>
              <a:ext uri="{FF2B5EF4-FFF2-40B4-BE49-F238E27FC236}">
                <a16:creationId xmlns:a16="http://schemas.microsoft.com/office/drawing/2014/main" id="{55305EAC-6AA6-554A-2E99-F8E5EA02A716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4" name="椭圆 38">
            <a:extLst>
              <a:ext uri="{FF2B5EF4-FFF2-40B4-BE49-F238E27FC236}">
                <a16:creationId xmlns:a16="http://schemas.microsoft.com/office/drawing/2014/main" id="{123DDEBD-C71C-44DA-0128-249DDFFF48CB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5" name="椭圆 36">
            <a:extLst>
              <a:ext uri="{FF2B5EF4-FFF2-40B4-BE49-F238E27FC236}">
                <a16:creationId xmlns:a16="http://schemas.microsoft.com/office/drawing/2014/main" id="{0947E02C-30B4-BB5E-704A-30A9B42ECB51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6" name="椭圆 39">
            <a:extLst>
              <a:ext uri="{FF2B5EF4-FFF2-40B4-BE49-F238E27FC236}">
                <a16:creationId xmlns:a16="http://schemas.microsoft.com/office/drawing/2014/main" id="{347E1869-D355-6A68-09C7-9BE7D120EA18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9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From logic to dynamics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4463E8B2-AFD1-8C13-99EC-56E7A982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4582578" y="2088876"/>
            <a:ext cx="1315388" cy="586513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15BA3667-1622-28C2-6993-D5678FE024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94" y="4330125"/>
            <a:ext cx="2296983" cy="172208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062A065F-4CAD-6AA0-00F6-F8CD55F197D6}"/>
              </a:ext>
            </a:extLst>
          </p:cNvPr>
          <p:cNvSpPr txBox="1"/>
          <p:nvPr/>
        </p:nvSpPr>
        <p:spPr>
          <a:xfrm>
            <a:off x="4636584" y="3844070"/>
            <a:ext cx="12202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quilibria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0A310CD-3709-D101-022C-13407EA58038}"/>
              </a:ext>
            </a:extLst>
          </p:cNvPr>
          <p:cNvCxnSpPr>
            <a:cxnSpLocks/>
          </p:cNvCxnSpPr>
          <p:nvPr/>
        </p:nvCxnSpPr>
        <p:spPr>
          <a:xfrm>
            <a:off x="1720261" y="205708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8447A72-8BC7-9B7B-BCF7-79DD33D23F51}"/>
              </a:ext>
            </a:extLst>
          </p:cNvPr>
          <p:cNvSpPr txBox="1"/>
          <p:nvPr/>
        </p:nvSpPr>
        <p:spPr>
          <a:xfrm>
            <a:off x="1676855" y="3289637"/>
            <a:ext cx="13917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logic states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65CA119-143D-3A53-07A9-DEE9EE327DA8}"/>
              </a:ext>
            </a:extLst>
          </p:cNvPr>
          <p:cNvCxnSpPr>
            <a:cxnSpLocks/>
          </p:cNvCxnSpPr>
          <p:nvPr/>
        </p:nvCxnSpPr>
        <p:spPr>
          <a:xfrm>
            <a:off x="1720261" y="2428328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06E7F14-9765-F6F6-76DC-0E7153118E82}"/>
              </a:ext>
            </a:extLst>
          </p:cNvPr>
          <p:cNvCxnSpPr>
            <a:cxnSpLocks/>
          </p:cNvCxnSpPr>
          <p:nvPr/>
        </p:nvCxnSpPr>
        <p:spPr>
          <a:xfrm>
            <a:off x="1720261" y="2808376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D0F8593-4B74-91DA-3764-899D06952829}"/>
              </a:ext>
            </a:extLst>
          </p:cNvPr>
          <p:cNvCxnSpPr>
            <a:cxnSpLocks/>
          </p:cNvCxnSpPr>
          <p:nvPr/>
        </p:nvCxnSpPr>
        <p:spPr>
          <a:xfrm>
            <a:off x="1720261" y="321007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7CB896A-5125-49E6-C1C0-05E98F6C2AC8}"/>
              </a:ext>
            </a:extLst>
          </p:cNvPr>
          <p:cNvSpPr txBox="1"/>
          <p:nvPr/>
        </p:nvSpPr>
        <p:spPr>
          <a:xfrm>
            <a:off x="3853498" y="1656827"/>
            <a:ext cx="26359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continuous sub-space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C678844-BCB4-7A24-DC87-55109E45AA61}"/>
              </a:ext>
            </a:extLst>
          </p:cNvPr>
          <p:cNvSpPr txBox="1"/>
          <p:nvPr/>
        </p:nvSpPr>
        <p:spPr>
          <a:xfrm>
            <a:off x="1325599" y="1291415"/>
            <a:ext cx="26359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discrete logic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/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0AD47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0 </m:t>
                    </m:r>
                    <m:r>
                      <m:rPr>
                        <m:sty m:val="p"/>
                      </m:rP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0AD47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OR</m:t>
                    </m:r>
                    <m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0AD47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0=0</m:t>
                    </m:r>
                  </m:oMath>
                </a14:m>
                <a:r>
                  <a: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/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0=1</m:t>
                      </m:r>
                    </m:oMath>
                  </m:oMathPara>
                </a14:m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/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1=1</m:t>
                      </m:r>
                    </m:oMath>
                  </m:oMathPara>
                </a14:m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/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1=1</m:t>
                      </m:r>
                    </m:oMath>
                  </m:oMathPara>
                </a14:m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DC02E950-B1F6-99A1-BE27-15E57598EE72}"/>
              </a:ext>
            </a:extLst>
          </p:cNvPr>
          <p:cNvSpPr txBox="1"/>
          <p:nvPr/>
        </p:nvSpPr>
        <p:spPr>
          <a:xfrm>
            <a:off x="4177534" y="5680274"/>
            <a:ext cx="22252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other local minima</a:t>
            </a:r>
          </a:p>
        </p:txBody>
      </p:sp>
      <p:sp>
        <p:nvSpPr>
          <p:cNvPr id="144" name="Arrow: Bent 143">
            <a:extLst>
              <a:ext uri="{FF2B5EF4-FFF2-40B4-BE49-F238E27FC236}">
                <a16:creationId xmlns:a16="http://schemas.microsoft.com/office/drawing/2014/main" id="{12215477-3376-D07F-8DB5-6474A11DA310}"/>
              </a:ext>
            </a:extLst>
          </p:cNvPr>
          <p:cNvSpPr/>
          <p:nvPr/>
        </p:nvSpPr>
        <p:spPr>
          <a:xfrm rot="5400000">
            <a:off x="4436099" y="898331"/>
            <a:ext cx="175895" cy="1395104"/>
          </a:xfrm>
          <a:prstGeom prst="bentArrow">
            <a:avLst>
              <a:gd name="adj1" fmla="val 5740"/>
              <a:gd name="adj2" fmla="val 25000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63C2067-01FF-532C-28F8-A173B7D0A7D4}"/>
              </a:ext>
            </a:extLst>
          </p:cNvPr>
          <p:cNvCxnSpPr>
            <a:cxnSpLocks/>
          </p:cNvCxnSpPr>
          <p:nvPr/>
        </p:nvCxnSpPr>
        <p:spPr>
          <a:xfrm>
            <a:off x="3029150" y="2084086"/>
            <a:ext cx="2160509" cy="571853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8BD1C07-4898-7284-1EC0-69E8A0CA04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4528572" y="3149547"/>
            <a:ext cx="1315388" cy="586513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D3D3E0E-29EC-20E9-9943-3B13895A89DD}"/>
              </a:ext>
            </a:extLst>
          </p:cNvPr>
          <p:cNvCxnSpPr>
            <a:cxnSpLocks/>
          </p:cNvCxnSpPr>
          <p:nvPr/>
        </p:nvCxnSpPr>
        <p:spPr>
          <a:xfrm>
            <a:off x="3064352" y="3222702"/>
            <a:ext cx="2125307" cy="51335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9" name="Picture 148">
            <a:extLst>
              <a:ext uri="{FF2B5EF4-FFF2-40B4-BE49-F238E27FC236}">
                <a16:creationId xmlns:a16="http://schemas.microsoft.com/office/drawing/2014/main" id="{35167664-C5EC-7429-0DA8-C2C4D2050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5716704" y="2601933"/>
            <a:ext cx="1315388" cy="586513"/>
          </a:xfrm>
          <a:prstGeom prst="rect">
            <a:avLst/>
          </a:prstGeom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8DBEE6AA-6911-4C9E-0A48-03E718A22E76}"/>
              </a:ext>
            </a:extLst>
          </p:cNvPr>
          <p:cNvCxnSpPr>
            <a:cxnSpLocks/>
          </p:cNvCxnSpPr>
          <p:nvPr/>
        </p:nvCxnSpPr>
        <p:spPr>
          <a:xfrm>
            <a:off x="3029149" y="2439814"/>
            <a:ext cx="3317488" cy="770258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94097D9-21A3-1B20-E33F-A1EFEF7536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3338578" y="2520924"/>
            <a:ext cx="1315388" cy="586513"/>
          </a:xfrm>
          <a:prstGeom prst="rect">
            <a:avLst/>
          </a:prstGeom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FB49A73-A043-A627-92AB-24C17B6177DC}"/>
              </a:ext>
            </a:extLst>
          </p:cNvPr>
          <p:cNvCxnSpPr>
            <a:cxnSpLocks/>
          </p:cNvCxnSpPr>
          <p:nvPr/>
        </p:nvCxnSpPr>
        <p:spPr>
          <a:xfrm>
            <a:off x="3029149" y="2842615"/>
            <a:ext cx="960332" cy="2720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Arc 3">
            <a:extLst>
              <a:ext uri="{FF2B5EF4-FFF2-40B4-BE49-F238E27FC236}">
                <a16:creationId xmlns:a16="http://schemas.microsoft.com/office/drawing/2014/main" id="{714F4147-4815-D3EA-B561-7687BF9B2D1B}"/>
              </a:ext>
            </a:extLst>
          </p:cNvPr>
          <p:cNvSpPr>
            <a:spLocks/>
          </p:cNvSpPr>
          <p:nvPr/>
        </p:nvSpPr>
        <p:spPr bwMode="auto">
          <a:xfrm rot="5400000">
            <a:off x="2054341" y="4448183"/>
            <a:ext cx="870451" cy="8916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Arc 4">
            <a:extLst>
              <a:ext uri="{FF2B5EF4-FFF2-40B4-BE49-F238E27FC236}">
                <a16:creationId xmlns:a16="http://schemas.microsoft.com/office/drawing/2014/main" id="{2447DA81-5FE8-A136-EB05-DA5DE67CA64C}"/>
              </a:ext>
            </a:extLst>
          </p:cNvPr>
          <p:cNvSpPr>
            <a:spLocks/>
          </p:cNvSpPr>
          <p:nvPr/>
        </p:nvSpPr>
        <p:spPr bwMode="auto">
          <a:xfrm rot="5400000" flipV="1">
            <a:off x="1790531" y="4475878"/>
            <a:ext cx="837095" cy="86962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Arc 5">
            <a:extLst>
              <a:ext uri="{FF2B5EF4-FFF2-40B4-BE49-F238E27FC236}">
                <a16:creationId xmlns:a16="http://schemas.microsoft.com/office/drawing/2014/main" id="{A291A6BE-B890-DA43-13BC-7651AFF8BF13}"/>
              </a:ext>
            </a:extLst>
          </p:cNvPr>
          <p:cNvSpPr>
            <a:spLocks/>
          </p:cNvSpPr>
          <p:nvPr/>
        </p:nvSpPr>
        <p:spPr bwMode="auto">
          <a:xfrm rot="7323309">
            <a:off x="1991947" y="3905389"/>
            <a:ext cx="833780" cy="975325"/>
          </a:xfrm>
          <a:custGeom>
            <a:avLst/>
            <a:gdLst>
              <a:gd name="G0" fmla="+- 0 0 0"/>
              <a:gd name="G1" fmla="+- 21019 0 0"/>
              <a:gd name="G2" fmla="+- 21600 0 0"/>
              <a:gd name="T0" fmla="*/ 4977 w 21600"/>
              <a:gd name="T1" fmla="*/ 0 h 22194"/>
              <a:gd name="T2" fmla="*/ 21568 w 21600"/>
              <a:gd name="T3" fmla="*/ 22194 h 22194"/>
              <a:gd name="T4" fmla="*/ 0 w 21600"/>
              <a:gd name="T5" fmla="*/ 21019 h 22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194" fill="none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</a:path>
              <a:path w="21600" h="22194" stroke="0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  <a:lnTo>
                  <a:pt x="0" y="21019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829D88B-ED7F-7FA1-279A-80CF5216983A}"/>
              </a:ext>
            </a:extLst>
          </p:cNvPr>
          <p:cNvCxnSpPr/>
          <p:nvPr/>
        </p:nvCxnSpPr>
        <p:spPr>
          <a:xfrm flipV="1">
            <a:off x="207130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00FC33F-9098-C058-00DB-75ED20D26C8B}"/>
              </a:ext>
            </a:extLst>
          </p:cNvPr>
          <p:cNvCxnSpPr/>
          <p:nvPr/>
        </p:nvCxnSpPr>
        <p:spPr>
          <a:xfrm flipV="1">
            <a:off x="261136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3A77777-3496-9E42-F5E7-E742844E0959}"/>
              </a:ext>
            </a:extLst>
          </p:cNvPr>
          <p:cNvCxnSpPr/>
          <p:nvPr/>
        </p:nvCxnSpPr>
        <p:spPr>
          <a:xfrm flipV="1">
            <a:off x="2341329" y="5329235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0A1CA1E-1B9C-4486-32A6-7D2CDB6E608D}"/>
              </a:ext>
            </a:extLst>
          </p:cNvPr>
          <p:cNvSpPr/>
          <p:nvPr/>
        </p:nvSpPr>
        <p:spPr>
          <a:xfrm>
            <a:off x="2125304" y="564848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E5F4C4E-92F9-8D80-54DA-C385A50C1F96}"/>
              </a:ext>
            </a:extLst>
          </p:cNvPr>
          <p:cNvSpPr txBox="1"/>
          <p:nvPr/>
        </p:nvSpPr>
        <p:spPr>
          <a:xfrm>
            <a:off x="2101774" y="4757382"/>
            <a:ext cx="50847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79C947B-01B4-EFB3-9DAC-392E95C01874}"/>
              </a:ext>
            </a:extLst>
          </p:cNvPr>
          <p:cNvSpPr/>
          <p:nvPr/>
        </p:nvSpPr>
        <p:spPr>
          <a:xfrm>
            <a:off x="1909282" y="3805744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" name="椭圆 37">
            <a:extLst>
              <a:ext uri="{FF2B5EF4-FFF2-40B4-BE49-F238E27FC236}">
                <a16:creationId xmlns:a16="http://schemas.microsoft.com/office/drawing/2014/main" id="{35A53325-3250-1430-DD4D-4F753C4FB3E5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38">
            <a:extLst>
              <a:ext uri="{FF2B5EF4-FFF2-40B4-BE49-F238E27FC236}">
                <a16:creationId xmlns:a16="http://schemas.microsoft.com/office/drawing/2014/main" id="{D1FF6B08-8C19-8F7C-9B20-E12760F48AC2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6">
            <a:extLst>
              <a:ext uri="{FF2B5EF4-FFF2-40B4-BE49-F238E27FC236}">
                <a16:creationId xmlns:a16="http://schemas.microsoft.com/office/drawing/2014/main" id="{81E39625-D9B3-CDE7-2B0B-1415C2BF2114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39">
            <a:extLst>
              <a:ext uri="{FF2B5EF4-FFF2-40B4-BE49-F238E27FC236}">
                <a16:creationId xmlns:a16="http://schemas.microsoft.com/office/drawing/2014/main" id="{190FF99E-6E3F-71F4-B711-0473BA9A8112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From logic to dynamics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53FB725F-84A2-1B2D-B6AB-3574B99ADE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9132470" y="3601044"/>
            <a:ext cx="1315388" cy="424495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70485E6-EC0B-BB2A-7E8D-3C289BD0E02D}"/>
              </a:ext>
            </a:extLst>
          </p:cNvPr>
          <p:cNvCxnSpPr>
            <a:cxnSpLocks/>
          </p:cNvCxnSpPr>
          <p:nvPr/>
        </p:nvCxnSpPr>
        <p:spPr>
          <a:xfrm>
            <a:off x="6389826" y="3223201"/>
            <a:ext cx="3436282" cy="816757"/>
          </a:xfrm>
          <a:prstGeom prst="straightConnector1">
            <a:avLst/>
          </a:prstGeom>
          <a:ln w="19050">
            <a:solidFill>
              <a:srgbClr val="0070C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E40CEA6F-E3CD-693D-D58D-7B364A6C5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6877833" y="3500586"/>
            <a:ext cx="1315388" cy="42449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3226AA9B-06D4-B09C-72E0-E3BD87E139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7999434" y="4067649"/>
            <a:ext cx="1315388" cy="42449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DDC23F2F-7D17-E766-BFA4-82A42D7B87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8038962" y="3014532"/>
            <a:ext cx="1315388" cy="42449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4463E8B2-AFD1-8C13-99EC-56E7A982F8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4582578" y="2088876"/>
            <a:ext cx="1315388" cy="586513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15BA3667-1622-28C2-6993-D5678FE024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94" y="4330125"/>
            <a:ext cx="2296983" cy="1722081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60F1781D-916E-BACE-4A20-D80F1021A1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29" y="4925813"/>
            <a:ext cx="1978810" cy="1483542"/>
          </a:xfrm>
          <a:prstGeom prst="rect">
            <a:avLst/>
          </a:prstGeom>
        </p:spPr>
      </p:pic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81883EB-A3A2-4992-12EB-78FF183097AE}"/>
              </a:ext>
            </a:extLst>
          </p:cNvPr>
          <p:cNvCxnSpPr>
            <a:cxnSpLocks/>
          </p:cNvCxnSpPr>
          <p:nvPr/>
        </p:nvCxnSpPr>
        <p:spPr>
          <a:xfrm>
            <a:off x="5252218" y="2668571"/>
            <a:ext cx="3404911" cy="763121"/>
          </a:xfrm>
          <a:prstGeom prst="straightConnector1">
            <a:avLst/>
          </a:prstGeom>
          <a:ln w="19050">
            <a:solidFill>
              <a:srgbClr val="0070C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2E6A7EB-92EC-A15F-5AD9-E133F723FDE1}"/>
              </a:ext>
            </a:extLst>
          </p:cNvPr>
          <p:cNvSpPr txBox="1"/>
          <p:nvPr/>
        </p:nvSpPr>
        <p:spPr>
          <a:xfrm>
            <a:off x="7987881" y="6166328"/>
            <a:ext cx="16392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saddle points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62A065F-4CAD-6AA0-00F6-F8CD55F197D6}"/>
              </a:ext>
            </a:extLst>
          </p:cNvPr>
          <p:cNvSpPr txBox="1"/>
          <p:nvPr/>
        </p:nvSpPr>
        <p:spPr>
          <a:xfrm>
            <a:off x="4636584" y="3844070"/>
            <a:ext cx="12202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quilibria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820FA1B-8BFA-04D4-9012-FD5985A39543}"/>
              </a:ext>
            </a:extLst>
          </p:cNvPr>
          <p:cNvSpPr txBox="1"/>
          <p:nvPr/>
        </p:nvSpPr>
        <p:spPr>
          <a:xfrm>
            <a:off x="7201870" y="2196887"/>
            <a:ext cx="26359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MemComputing phase space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0A310CD-3709-D101-022C-13407EA58038}"/>
              </a:ext>
            </a:extLst>
          </p:cNvPr>
          <p:cNvCxnSpPr>
            <a:cxnSpLocks/>
          </p:cNvCxnSpPr>
          <p:nvPr/>
        </p:nvCxnSpPr>
        <p:spPr>
          <a:xfrm>
            <a:off x="1720261" y="205708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8447A72-8BC7-9B7B-BCF7-79DD33D23F51}"/>
              </a:ext>
            </a:extLst>
          </p:cNvPr>
          <p:cNvSpPr txBox="1"/>
          <p:nvPr/>
        </p:nvSpPr>
        <p:spPr>
          <a:xfrm>
            <a:off x="1676855" y="3289637"/>
            <a:ext cx="13917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logic states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65CA119-143D-3A53-07A9-DEE9EE327DA8}"/>
              </a:ext>
            </a:extLst>
          </p:cNvPr>
          <p:cNvCxnSpPr>
            <a:cxnSpLocks/>
          </p:cNvCxnSpPr>
          <p:nvPr/>
        </p:nvCxnSpPr>
        <p:spPr>
          <a:xfrm>
            <a:off x="1720261" y="2428328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06E7F14-9765-F6F6-76DC-0E7153118E82}"/>
              </a:ext>
            </a:extLst>
          </p:cNvPr>
          <p:cNvCxnSpPr>
            <a:cxnSpLocks/>
          </p:cNvCxnSpPr>
          <p:nvPr/>
        </p:nvCxnSpPr>
        <p:spPr>
          <a:xfrm>
            <a:off x="1720261" y="2808376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D0F8593-4B74-91DA-3764-899D06952829}"/>
              </a:ext>
            </a:extLst>
          </p:cNvPr>
          <p:cNvCxnSpPr>
            <a:cxnSpLocks/>
          </p:cNvCxnSpPr>
          <p:nvPr/>
        </p:nvCxnSpPr>
        <p:spPr>
          <a:xfrm>
            <a:off x="1720261" y="3210072"/>
            <a:ext cx="126914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7CB896A-5125-49E6-C1C0-05E98F6C2AC8}"/>
              </a:ext>
            </a:extLst>
          </p:cNvPr>
          <p:cNvSpPr txBox="1"/>
          <p:nvPr/>
        </p:nvSpPr>
        <p:spPr>
          <a:xfrm>
            <a:off x="3853498" y="1656827"/>
            <a:ext cx="26359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continuous sub-space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C678844-BCB4-7A24-DC87-55109E45AA61}"/>
              </a:ext>
            </a:extLst>
          </p:cNvPr>
          <p:cNvSpPr txBox="1"/>
          <p:nvPr/>
        </p:nvSpPr>
        <p:spPr>
          <a:xfrm>
            <a:off x="1325599" y="1291415"/>
            <a:ext cx="26359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discrete logic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/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0AD47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0 </m:t>
                    </m:r>
                    <m:r>
                      <m:rPr>
                        <m:sty m:val="p"/>
                      </m:rP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0AD47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OR</m:t>
                    </m:r>
                    <m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0AD47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0=0</m:t>
                    </m:r>
                  </m:oMath>
                </a14:m>
                <a:r>
                  <a: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F61A1E4-F0CF-D3A2-045A-D04CCB003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1737836"/>
                <a:ext cx="1321320" cy="362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/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0=1</m:t>
                      </m:r>
                    </m:oMath>
                  </m:oMathPara>
                </a14:m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EDCE-9352-535D-4D1B-C481FD854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111487"/>
                <a:ext cx="12691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/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1=1</m:t>
                      </m:r>
                    </m:oMath>
                  </m:oMathPara>
                </a14:m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05211B5-662F-FDC7-A348-4AF3D29A6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3" y="2489130"/>
                <a:ext cx="12961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/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  <m:r>
                        <a: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0AD47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1=1</m:t>
                      </m:r>
                    </m:oMath>
                  </m:oMathPara>
                </a14:m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1E4651-1007-FD9C-05E4-4AB65124F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2" y="2894175"/>
                <a:ext cx="12818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DC02E950-B1F6-99A1-BE27-15E57598EE72}"/>
              </a:ext>
            </a:extLst>
          </p:cNvPr>
          <p:cNvSpPr txBox="1"/>
          <p:nvPr/>
        </p:nvSpPr>
        <p:spPr>
          <a:xfrm>
            <a:off x="4177534" y="5680274"/>
            <a:ext cx="22252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other local minima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C1574C8-6D5C-F051-86AD-6712B428FC44}"/>
              </a:ext>
            </a:extLst>
          </p:cNvPr>
          <p:cNvCxnSpPr>
            <a:cxnSpLocks/>
          </p:cNvCxnSpPr>
          <p:nvPr/>
        </p:nvCxnSpPr>
        <p:spPr>
          <a:xfrm flipV="1">
            <a:off x="5284657" y="5622363"/>
            <a:ext cx="3429381" cy="30485"/>
          </a:xfrm>
          <a:prstGeom prst="straightConnector1">
            <a:avLst/>
          </a:prstGeom>
          <a:ln w="19050">
            <a:solidFill>
              <a:srgbClr val="0070C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04A674C7-1C3B-8F87-7257-B25757BC198B}"/>
              </a:ext>
            </a:extLst>
          </p:cNvPr>
          <p:cNvSpPr txBox="1"/>
          <p:nvPr/>
        </p:nvSpPr>
        <p:spPr>
          <a:xfrm>
            <a:off x="8178436" y="4465139"/>
            <a:ext cx="12202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quilibria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3888C47-90BA-987E-7210-43379DB1E064}"/>
              </a:ext>
            </a:extLst>
          </p:cNvPr>
          <p:cNvCxnSpPr>
            <a:cxnSpLocks/>
          </p:cNvCxnSpPr>
          <p:nvPr/>
        </p:nvCxnSpPr>
        <p:spPr>
          <a:xfrm>
            <a:off x="4049106" y="3116538"/>
            <a:ext cx="3473888" cy="808045"/>
          </a:xfrm>
          <a:prstGeom prst="straightConnector1">
            <a:avLst/>
          </a:prstGeom>
          <a:ln w="19050">
            <a:solidFill>
              <a:srgbClr val="0070C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B640110-DA0A-CC27-1F0D-7B255BF41513}"/>
              </a:ext>
            </a:extLst>
          </p:cNvPr>
          <p:cNvCxnSpPr>
            <a:cxnSpLocks/>
          </p:cNvCxnSpPr>
          <p:nvPr/>
        </p:nvCxnSpPr>
        <p:spPr>
          <a:xfrm>
            <a:off x="5221599" y="3742436"/>
            <a:ext cx="3442109" cy="774358"/>
          </a:xfrm>
          <a:prstGeom prst="straightConnector1">
            <a:avLst/>
          </a:prstGeom>
          <a:ln w="19050">
            <a:solidFill>
              <a:srgbClr val="0070C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Arrow: Bent 143">
            <a:extLst>
              <a:ext uri="{FF2B5EF4-FFF2-40B4-BE49-F238E27FC236}">
                <a16:creationId xmlns:a16="http://schemas.microsoft.com/office/drawing/2014/main" id="{12215477-3376-D07F-8DB5-6474A11DA310}"/>
              </a:ext>
            </a:extLst>
          </p:cNvPr>
          <p:cNvSpPr/>
          <p:nvPr/>
        </p:nvSpPr>
        <p:spPr>
          <a:xfrm rot="5400000">
            <a:off x="4436099" y="898331"/>
            <a:ext cx="175895" cy="1395104"/>
          </a:xfrm>
          <a:prstGeom prst="bentArrow">
            <a:avLst>
              <a:gd name="adj1" fmla="val 5740"/>
              <a:gd name="adj2" fmla="val 25000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Arrow: Bent 144">
            <a:extLst>
              <a:ext uri="{FF2B5EF4-FFF2-40B4-BE49-F238E27FC236}">
                <a16:creationId xmlns:a16="http://schemas.microsoft.com/office/drawing/2014/main" id="{3BE21F00-81C8-A907-D249-D0BEF03AC446}"/>
              </a:ext>
            </a:extLst>
          </p:cNvPr>
          <p:cNvSpPr/>
          <p:nvPr/>
        </p:nvSpPr>
        <p:spPr>
          <a:xfrm rot="5400000">
            <a:off x="7363891" y="954752"/>
            <a:ext cx="270025" cy="2160240"/>
          </a:xfrm>
          <a:prstGeom prst="bentArrow">
            <a:avLst>
              <a:gd name="adj1" fmla="val 5740"/>
              <a:gd name="adj2" fmla="val 25000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63C2067-01FF-532C-28F8-A173B7D0A7D4}"/>
              </a:ext>
            </a:extLst>
          </p:cNvPr>
          <p:cNvCxnSpPr>
            <a:cxnSpLocks/>
          </p:cNvCxnSpPr>
          <p:nvPr/>
        </p:nvCxnSpPr>
        <p:spPr>
          <a:xfrm>
            <a:off x="3029150" y="2084086"/>
            <a:ext cx="2160509" cy="571853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8BD1C07-4898-7284-1EC0-69E8A0CA04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4528572" y="3149547"/>
            <a:ext cx="1315388" cy="586513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D3D3E0E-29EC-20E9-9943-3B13895A89DD}"/>
              </a:ext>
            </a:extLst>
          </p:cNvPr>
          <p:cNvCxnSpPr>
            <a:cxnSpLocks/>
          </p:cNvCxnSpPr>
          <p:nvPr/>
        </p:nvCxnSpPr>
        <p:spPr>
          <a:xfrm>
            <a:off x="3064352" y="3222702"/>
            <a:ext cx="2125307" cy="51335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9" name="Picture 148">
            <a:extLst>
              <a:ext uri="{FF2B5EF4-FFF2-40B4-BE49-F238E27FC236}">
                <a16:creationId xmlns:a16="http://schemas.microsoft.com/office/drawing/2014/main" id="{35167664-C5EC-7429-0DA8-C2C4D20500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5716704" y="2601933"/>
            <a:ext cx="1315388" cy="586513"/>
          </a:xfrm>
          <a:prstGeom prst="rect">
            <a:avLst/>
          </a:prstGeom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8DBEE6AA-6911-4C9E-0A48-03E718A22E76}"/>
              </a:ext>
            </a:extLst>
          </p:cNvPr>
          <p:cNvCxnSpPr>
            <a:cxnSpLocks/>
          </p:cNvCxnSpPr>
          <p:nvPr/>
        </p:nvCxnSpPr>
        <p:spPr>
          <a:xfrm>
            <a:off x="3029149" y="2439814"/>
            <a:ext cx="3317488" cy="770258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94097D9-21A3-1B20-E33F-A1EFEF7536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18501" r="19313" b="20784"/>
          <a:stretch/>
        </p:blipFill>
        <p:spPr>
          <a:xfrm>
            <a:off x="3338578" y="2520924"/>
            <a:ext cx="1315388" cy="586513"/>
          </a:xfrm>
          <a:prstGeom prst="rect">
            <a:avLst/>
          </a:prstGeom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FB49A73-A043-A627-92AB-24C17B6177DC}"/>
              </a:ext>
            </a:extLst>
          </p:cNvPr>
          <p:cNvCxnSpPr>
            <a:cxnSpLocks/>
          </p:cNvCxnSpPr>
          <p:nvPr/>
        </p:nvCxnSpPr>
        <p:spPr>
          <a:xfrm>
            <a:off x="3029149" y="2842615"/>
            <a:ext cx="960332" cy="2720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Arc 3">
            <a:extLst>
              <a:ext uri="{FF2B5EF4-FFF2-40B4-BE49-F238E27FC236}">
                <a16:creationId xmlns:a16="http://schemas.microsoft.com/office/drawing/2014/main" id="{714F4147-4815-D3EA-B561-7687BF9B2D1B}"/>
              </a:ext>
            </a:extLst>
          </p:cNvPr>
          <p:cNvSpPr>
            <a:spLocks/>
          </p:cNvSpPr>
          <p:nvPr/>
        </p:nvSpPr>
        <p:spPr bwMode="auto">
          <a:xfrm rot="5400000">
            <a:off x="2054341" y="4448183"/>
            <a:ext cx="870451" cy="8916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Arc 4">
            <a:extLst>
              <a:ext uri="{FF2B5EF4-FFF2-40B4-BE49-F238E27FC236}">
                <a16:creationId xmlns:a16="http://schemas.microsoft.com/office/drawing/2014/main" id="{2447DA81-5FE8-A136-EB05-DA5DE67CA64C}"/>
              </a:ext>
            </a:extLst>
          </p:cNvPr>
          <p:cNvSpPr>
            <a:spLocks/>
          </p:cNvSpPr>
          <p:nvPr/>
        </p:nvSpPr>
        <p:spPr bwMode="auto">
          <a:xfrm rot="5400000" flipV="1">
            <a:off x="1790531" y="4475878"/>
            <a:ext cx="837095" cy="86962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330"/>
              <a:gd name="T1" fmla="*/ 0 h 21600"/>
              <a:gd name="T2" fmla="*/ 20330 w 20330"/>
              <a:gd name="T3" fmla="*/ 14302 h 21600"/>
              <a:gd name="T4" fmla="*/ 0 w 203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30" h="21600" fill="none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</a:path>
              <a:path w="20330" h="21600" stroke="0" extrusionOk="0">
                <a:moveTo>
                  <a:pt x="0" y="0"/>
                </a:moveTo>
                <a:cubicBezTo>
                  <a:pt x="9115" y="0"/>
                  <a:pt x="17249" y="5722"/>
                  <a:pt x="20329" y="14302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Arc 5">
            <a:extLst>
              <a:ext uri="{FF2B5EF4-FFF2-40B4-BE49-F238E27FC236}">
                <a16:creationId xmlns:a16="http://schemas.microsoft.com/office/drawing/2014/main" id="{A291A6BE-B890-DA43-13BC-7651AFF8BF13}"/>
              </a:ext>
            </a:extLst>
          </p:cNvPr>
          <p:cNvSpPr>
            <a:spLocks/>
          </p:cNvSpPr>
          <p:nvPr/>
        </p:nvSpPr>
        <p:spPr bwMode="auto">
          <a:xfrm rot="7323309">
            <a:off x="1991947" y="3905389"/>
            <a:ext cx="833780" cy="975325"/>
          </a:xfrm>
          <a:custGeom>
            <a:avLst/>
            <a:gdLst>
              <a:gd name="G0" fmla="+- 0 0 0"/>
              <a:gd name="G1" fmla="+- 21019 0 0"/>
              <a:gd name="G2" fmla="+- 21600 0 0"/>
              <a:gd name="T0" fmla="*/ 4977 w 21600"/>
              <a:gd name="T1" fmla="*/ 0 h 22194"/>
              <a:gd name="T2" fmla="*/ 21568 w 21600"/>
              <a:gd name="T3" fmla="*/ 22194 h 22194"/>
              <a:gd name="T4" fmla="*/ 0 w 21600"/>
              <a:gd name="T5" fmla="*/ 21019 h 22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194" fill="none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</a:path>
              <a:path w="21600" h="22194" stroke="0" extrusionOk="0">
                <a:moveTo>
                  <a:pt x="4976" y="0"/>
                </a:moveTo>
                <a:cubicBezTo>
                  <a:pt x="14719" y="2307"/>
                  <a:pt x="21600" y="11006"/>
                  <a:pt x="21600" y="21019"/>
                </a:cubicBezTo>
                <a:cubicBezTo>
                  <a:pt x="21600" y="21410"/>
                  <a:pt x="21589" y="21802"/>
                  <a:pt x="21568" y="22194"/>
                </a:cubicBezTo>
                <a:lnTo>
                  <a:pt x="0" y="21019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829D88B-ED7F-7FA1-279A-80CF5216983A}"/>
              </a:ext>
            </a:extLst>
          </p:cNvPr>
          <p:cNvCxnSpPr/>
          <p:nvPr/>
        </p:nvCxnSpPr>
        <p:spPr>
          <a:xfrm flipV="1">
            <a:off x="207130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00FC33F-9098-C058-00DB-75ED20D26C8B}"/>
              </a:ext>
            </a:extLst>
          </p:cNvPr>
          <p:cNvCxnSpPr/>
          <p:nvPr/>
        </p:nvCxnSpPr>
        <p:spPr>
          <a:xfrm flipV="1">
            <a:off x="2611360" y="4249117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3A77777-3496-9E42-F5E7-E742844E0959}"/>
              </a:ext>
            </a:extLst>
          </p:cNvPr>
          <p:cNvCxnSpPr/>
          <p:nvPr/>
        </p:nvCxnSpPr>
        <p:spPr>
          <a:xfrm flipV="1">
            <a:off x="2341329" y="5329235"/>
            <a:ext cx="0" cy="3780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0A1CA1E-1B9C-4486-32A6-7D2CDB6E608D}"/>
              </a:ext>
            </a:extLst>
          </p:cNvPr>
          <p:cNvSpPr/>
          <p:nvPr/>
        </p:nvSpPr>
        <p:spPr>
          <a:xfrm>
            <a:off x="2125304" y="564848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E5F4C4E-92F9-8D80-54DA-C385A50C1F96}"/>
              </a:ext>
            </a:extLst>
          </p:cNvPr>
          <p:cNvSpPr txBox="1"/>
          <p:nvPr/>
        </p:nvSpPr>
        <p:spPr>
          <a:xfrm>
            <a:off x="2101774" y="4757382"/>
            <a:ext cx="50847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79C947B-01B4-EFB3-9DAC-392E95C01874}"/>
              </a:ext>
            </a:extLst>
          </p:cNvPr>
          <p:cNvSpPr/>
          <p:nvPr/>
        </p:nvSpPr>
        <p:spPr>
          <a:xfrm>
            <a:off x="1909282" y="3805744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FD8146E-FD5A-0E33-A5E6-B5D06F741907}"/>
                  </a:ext>
                </a:extLst>
              </p:cNvPr>
              <p:cNvSpPr txBox="1"/>
              <p:nvPr/>
            </p:nvSpPr>
            <p:spPr>
              <a:xfrm>
                <a:off x="4815759" y="4537259"/>
                <a:ext cx="88966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FD8146E-FD5A-0E33-A5E6-B5D06F741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759" y="4537259"/>
                <a:ext cx="889667" cy="11079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37">
            <a:extLst>
              <a:ext uri="{FF2B5EF4-FFF2-40B4-BE49-F238E27FC236}">
                <a16:creationId xmlns:a16="http://schemas.microsoft.com/office/drawing/2014/main" id="{36276B0E-C205-7665-9C70-9F33FE64BB16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38">
            <a:extLst>
              <a:ext uri="{FF2B5EF4-FFF2-40B4-BE49-F238E27FC236}">
                <a16:creationId xmlns:a16="http://schemas.microsoft.com/office/drawing/2014/main" id="{B9574F43-1C88-2DE1-8B94-834A22D4C584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6">
            <a:extLst>
              <a:ext uri="{FF2B5EF4-FFF2-40B4-BE49-F238E27FC236}">
                <a16:creationId xmlns:a16="http://schemas.microsoft.com/office/drawing/2014/main" id="{EC27C080-9375-BD2B-58DD-21E476239941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39">
            <a:extLst>
              <a:ext uri="{FF2B5EF4-FFF2-40B4-BE49-F238E27FC236}">
                <a16:creationId xmlns:a16="http://schemas.microsoft.com/office/drawing/2014/main" id="{6E305D40-5C24-F038-65C2-2A78B369ED67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3B198-99CA-61C3-A3BB-16F5AD30C6DB}"/>
              </a:ext>
            </a:extLst>
          </p:cNvPr>
          <p:cNvSpPr txBox="1"/>
          <p:nvPr/>
        </p:nvSpPr>
        <p:spPr>
          <a:xfrm>
            <a:off x="5887442" y="4951194"/>
            <a:ext cx="23086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Additional degrees of freedom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>
                <a:solidFill>
                  <a:srgbClr val="00B050"/>
                </a:solidFill>
                <a:latin typeface="Calibri" panose="020F0502020204030204"/>
                <a:cs typeface="Times New Roman" panose="02020603050405020304" pitchFamily="18" charset="0"/>
              </a:rPr>
              <a:t>(memory)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11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28803" y="426402"/>
            <a:ext cx="80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B579A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t>Self-organizing logic gate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2B579A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D78C21-3F63-8679-7501-0D992A2AA63A}"/>
                  </a:ext>
                </a:extLst>
              </p:cNvPr>
              <p:cNvSpPr txBox="1"/>
              <p:nvPr/>
            </p:nvSpPr>
            <p:spPr>
              <a:xfrm>
                <a:off x="550102" y="5908144"/>
                <a:ext cx="2276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∨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∨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D78C21-3F63-8679-7501-0D992A2AA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2" y="5908144"/>
                <a:ext cx="2276264" cy="369332"/>
              </a:xfrm>
              <a:prstGeom prst="rect">
                <a:avLst/>
              </a:prstGeom>
              <a:blipFill>
                <a:blip r:embed="rId3"/>
                <a:stretch>
                  <a:fillRect l="-1337" r="-80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29">
                <a:extLst>
                  <a:ext uri="{FF2B5EF4-FFF2-40B4-BE49-F238E27FC236}">
                    <a16:creationId xmlns:a16="http://schemas.microsoft.com/office/drawing/2014/main" id="{8289758C-56CF-7681-8413-DAE620120D6D}"/>
                  </a:ext>
                </a:extLst>
              </p:cNvPr>
              <p:cNvSpPr txBox="1"/>
              <p:nvPr/>
            </p:nvSpPr>
            <p:spPr>
              <a:xfrm>
                <a:off x="491076" y="1449878"/>
                <a:ext cx="19805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Microsoft YaHei" panose="020B0503020204020204" pitchFamily="34" charset="-122"/>
                    <a:cs typeface="+mn-cs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29">
                <a:extLst>
                  <a:ext uri="{FF2B5EF4-FFF2-40B4-BE49-F238E27FC236}">
                    <a16:creationId xmlns:a16="http://schemas.microsoft.com/office/drawing/2014/main" id="{8289758C-56CF-7681-8413-DAE620120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76" y="1449878"/>
                <a:ext cx="1980542" cy="523220"/>
              </a:xfrm>
              <a:prstGeom prst="rect">
                <a:avLst/>
              </a:prstGeom>
              <a:blipFill>
                <a:blip r:embed="rId4"/>
                <a:stretch>
                  <a:fillRect l="-370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29">
                <a:extLst>
                  <a:ext uri="{FF2B5EF4-FFF2-40B4-BE49-F238E27FC236}">
                    <a16:creationId xmlns:a16="http://schemas.microsoft.com/office/drawing/2014/main" id="{F111F917-7CD6-1D4D-5BC9-0BAAC258167C}"/>
                  </a:ext>
                </a:extLst>
              </p:cNvPr>
              <p:cNvSpPr txBox="1"/>
              <p:nvPr/>
            </p:nvSpPr>
            <p:spPr>
              <a:xfrm>
                <a:off x="507933" y="5197867"/>
                <a:ext cx="198054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Microsoft YaHei" panose="020B0503020204020204" pitchFamily="34" charset="-122"/>
                    <a:cs typeface="+mn-cs"/>
                  </a:rPr>
                  <a:t>Clauses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29">
                <a:extLst>
                  <a:ext uri="{FF2B5EF4-FFF2-40B4-BE49-F238E27FC236}">
                    <a16:creationId xmlns:a16="http://schemas.microsoft.com/office/drawing/2014/main" id="{F111F917-7CD6-1D4D-5BC9-0BAAC258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33" y="5197867"/>
                <a:ext cx="1980542" cy="557910"/>
              </a:xfrm>
              <a:prstGeom prst="rect">
                <a:avLst/>
              </a:prstGeom>
              <a:blipFill>
                <a:blip r:embed="rId5"/>
                <a:stretch>
                  <a:fillRect t="-10989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9F6990D-A3A2-00D6-8E46-4A53D6E5DD1F}"/>
              </a:ext>
            </a:extLst>
          </p:cNvPr>
          <p:cNvGrpSpPr/>
          <p:nvPr/>
        </p:nvGrpSpPr>
        <p:grpSpPr>
          <a:xfrm>
            <a:off x="1563648" y="1207243"/>
            <a:ext cx="6671973" cy="4161493"/>
            <a:chOff x="1177456" y="1541949"/>
            <a:chExt cx="6671973" cy="416149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59B2FBC-F62F-6BE1-A996-CCDEF4555E5F}"/>
                </a:ext>
              </a:extLst>
            </p:cNvPr>
            <p:cNvGrpSpPr/>
            <p:nvPr/>
          </p:nvGrpSpPr>
          <p:grpSpPr>
            <a:xfrm>
              <a:off x="1177456" y="1541949"/>
              <a:ext cx="2717768" cy="3898646"/>
              <a:chOff x="3627911" y="1103421"/>
              <a:chExt cx="2717768" cy="3898646"/>
            </a:xfrm>
          </p:grpSpPr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B77CC797-2C27-C0A6-179A-4B2D46CB528C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41339E02-3B08-CC87-A420-0EC4909A3F23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4673EFA6-092B-3589-ABFE-923F800FB53D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5459E2D-6505-762D-6092-593A8D6AC1D3}"/>
                  </a:ext>
                </a:extLst>
              </p:cNvPr>
              <p:cNvCxnSpPr>
                <a:cxnSpLocks/>
                <a:endCxn id="71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C852922-7071-EFF2-A3B8-53894C3D1698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C80FE8-A9E9-253C-ADD3-F4AE29433CAF}"/>
                </a:ext>
              </a:extLst>
            </p:cNvPr>
            <p:cNvGrpSpPr/>
            <p:nvPr/>
          </p:nvGrpSpPr>
          <p:grpSpPr>
            <a:xfrm>
              <a:off x="3143831" y="1541949"/>
              <a:ext cx="2717768" cy="3898646"/>
              <a:chOff x="3627911" y="1103421"/>
              <a:chExt cx="2717768" cy="3898646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C99D263-C5CF-FB3F-0CB4-31AE67378AFC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64D51EBB-9141-FA63-0E8E-DD413500C6EA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5569AEAD-823D-A829-1F60-0DE1A31FE35E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66F733A-3706-A0EE-96B9-310907FA31EF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BBDCF04-D0FF-FFA3-384D-761EFCCF7A98}"/>
                  </a:ext>
                </a:extLst>
              </p:cNvPr>
              <p:cNvCxnSpPr>
                <a:cxnSpLocks/>
                <a:endCxn id="66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EF0FBE-1C60-74E0-D624-B5947F58672A}"/>
                </a:ext>
              </a:extLst>
            </p:cNvPr>
            <p:cNvGrpSpPr/>
            <p:nvPr/>
          </p:nvGrpSpPr>
          <p:grpSpPr>
            <a:xfrm>
              <a:off x="5131661" y="1541949"/>
              <a:ext cx="2717768" cy="3898646"/>
              <a:chOff x="3627911" y="1103421"/>
              <a:chExt cx="2717768" cy="3898646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3E995CA5-931A-184C-35B5-7B2AAA5E4667}"/>
                  </a:ext>
                </a:extLst>
              </p:cNvPr>
              <p:cNvSpPr/>
              <p:nvPr/>
            </p:nvSpPr>
            <p:spPr>
              <a:xfrm rot="10800000">
                <a:off x="4312231" y="2395997"/>
                <a:ext cx="2033448" cy="2606070"/>
              </a:xfrm>
              <a:prstGeom prst="arc">
                <a:avLst>
                  <a:gd name="adj1" fmla="val 17122834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ADE72694-F17F-D78D-AFFE-20702289E68D}"/>
                  </a:ext>
                </a:extLst>
              </p:cNvPr>
              <p:cNvSpPr/>
              <p:nvPr/>
            </p:nvSpPr>
            <p:spPr>
              <a:xfrm rot="10800000" flipH="1">
                <a:off x="3627911" y="2395997"/>
                <a:ext cx="2033449" cy="2606070"/>
              </a:xfrm>
              <a:prstGeom prst="arc">
                <a:avLst>
                  <a:gd name="adj1" fmla="val 17123976"/>
                  <a:gd name="adj2" fmla="val 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C9DFDBA-65DE-6905-F27F-6C7A8AF866AD}"/>
                  </a:ext>
                </a:extLst>
              </p:cNvPr>
              <p:cNvSpPr/>
              <p:nvPr/>
            </p:nvSpPr>
            <p:spPr>
              <a:xfrm rot="10800000" flipH="1">
                <a:off x="3853298" y="1103421"/>
                <a:ext cx="2258060" cy="2606070"/>
              </a:xfrm>
              <a:prstGeom prst="arc">
                <a:avLst>
                  <a:gd name="adj1" fmla="val 14251500"/>
                  <a:gd name="adj2" fmla="val 18199523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3001D50-DCA1-3E0E-E011-A9093EB2B53F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 flipV="1">
                <a:off x="4312231" y="3456622"/>
                <a:ext cx="1712" cy="2443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879DB4E-AC4E-3C4C-B7A3-0581E67B0B68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V="1">
                <a:off x="5661360" y="3444460"/>
                <a:ext cx="3467" cy="25647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B07C6F-7313-743A-90C5-4F6289E45969}"/>
                </a:ext>
              </a:extLst>
            </p:cNvPr>
            <p:cNvCxnSpPr/>
            <p:nvPr/>
          </p:nvCxnSpPr>
          <p:spPr>
            <a:xfrm flipV="1">
              <a:off x="2194486" y="2638350"/>
              <a:ext cx="0" cy="142996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4A3E68-4EB1-46C5-9A4E-988DB8C08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0563" y="2271941"/>
              <a:ext cx="0" cy="179637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827489-B492-32AC-1002-7FEF76B5A9F9}"/>
                </a:ext>
              </a:extLst>
            </p:cNvPr>
            <p:cNvCxnSpPr/>
            <p:nvPr/>
          </p:nvCxnSpPr>
          <p:spPr>
            <a:xfrm flipV="1">
              <a:off x="6122759" y="2638350"/>
              <a:ext cx="0" cy="142996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25D129-EE02-5010-387D-4A0784671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4682" y="2834525"/>
              <a:ext cx="0" cy="1313494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9E62D8-F37B-D880-CF75-B4B95F8BA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573" y="2271941"/>
              <a:ext cx="0" cy="1876078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2E4436-D17B-97D5-5515-617BD4E23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3840" y="2834525"/>
              <a:ext cx="0" cy="1313494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70370E-41AF-BF29-0102-29F729465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060" y="3085822"/>
              <a:ext cx="0" cy="98249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427520-264A-A3A9-C0BD-B2BBF1B4D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9592" y="2271941"/>
              <a:ext cx="0" cy="1796375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BC596D-DE47-1170-CA73-54334C103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3490" y="3085822"/>
              <a:ext cx="0" cy="98249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DE34D5-1DEB-E74A-EAF5-26CEC6CA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4486" y="2638350"/>
              <a:ext cx="392827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2496FA-7B86-A0AF-4CDF-83F693A83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4683" y="2846717"/>
              <a:ext cx="3955690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D53899-8C7E-3963-7D9F-1581FE4D7B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4060" y="3085822"/>
              <a:ext cx="3960861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9A8C7F1-D6BC-190A-5196-20CBA393F6A5}"/>
                </a:ext>
              </a:extLst>
            </p:cNvPr>
            <p:cNvSpPr/>
            <p:nvPr/>
          </p:nvSpPr>
          <p:spPr>
            <a:xfrm>
              <a:off x="4078058" y="2591987"/>
              <a:ext cx="87243" cy="872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051A761-C159-8F3C-8FD8-055B81F077DD}"/>
                </a:ext>
              </a:extLst>
            </p:cNvPr>
            <p:cNvSpPr/>
            <p:nvPr/>
          </p:nvSpPr>
          <p:spPr>
            <a:xfrm>
              <a:off x="4457595" y="2807139"/>
              <a:ext cx="87243" cy="872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56D4E57-4E8E-B8A6-2209-0312F903AC32}"/>
                </a:ext>
              </a:extLst>
            </p:cNvPr>
            <p:cNvSpPr/>
            <p:nvPr/>
          </p:nvSpPr>
          <p:spPr>
            <a:xfrm>
              <a:off x="4824718" y="3042200"/>
              <a:ext cx="87243" cy="872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B574CD1-5C23-B2A4-E6E8-B003D897DA9F}"/>
                    </a:ext>
                  </a:extLst>
                </p:cNvPr>
                <p:cNvSpPr txBox="1"/>
                <p:nvPr/>
              </p:nvSpPr>
              <p:spPr>
                <a:xfrm>
                  <a:off x="3978097" y="1904130"/>
                  <a:ext cx="11730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D7D3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D7D3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D7D3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D7D3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5B9BD5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5B9BD5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5B9BD5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5B9BD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D91A12D-5021-42BE-A9B2-E4F225326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097" y="1904130"/>
                  <a:ext cx="117307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64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0BDA4E-5062-4AFE-5D9E-BDA7A194F9EE}"/>
                </a:ext>
              </a:extLst>
            </p:cNvPr>
            <p:cNvGrpSpPr/>
            <p:nvPr/>
          </p:nvGrpSpPr>
          <p:grpSpPr>
            <a:xfrm>
              <a:off x="3974675" y="3488632"/>
              <a:ext cx="294008" cy="329226"/>
              <a:chOff x="860060" y="3992612"/>
              <a:chExt cx="294008" cy="32922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59FBFEB-BC55-83C7-9D89-23A0FB8BE350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BECDE3E2-9AF1-3E29-060F-ED7CCCD092AD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DE3C0C-84F7-E8A6-D6E5-2CFFB3FA3290}"/>
                </a:ext>
              </a:extLst>
            </p:cNvPr>
            <p:cNvGrpSpPr/>
            <p:nvPr/>
          </p:nvGrpSpPr>
          <p:grpSpPr>
            <a:xfrm>
              <a:off x="4361040" y="3488632"/>
              <a:ext cx="294008" cy="329226"/>
              <a:chOff x="860060" y="3992612"/>
              <a:chExt cx="294008" cy="329226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F11DE48-06C6-D60C-925B-549B1B6FCA5E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DCF836BB-71F6-5C7C-A62B-692842FA0653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3AAB724-A7C3-B0EB-3B94-C1BDB25721E3}"/>
                </a:ext>
              </a:extLst>
            </p:cNvPr>
            <p:cNvGrpSpPr/>
            <p:nvPr/>
          </p:nvGrpSpPr>
          <p:grpSpPr>
            <a:xfrm>
              <a:off x="6357080" y="3488632"/>
              <a:ext cx="294008" cy="329226"/>
              <a:chOff x="860060" y="3992612"/>
              <a:chExt cx="294008" cy="329226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E109939-5318-EC20-0593-C94EE2CD8349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DDCBE379-ED70-4355-12A3-B3B935A3CC89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A21AE49-919A-B25A-6F32-9866BD505D25}"/>
                </a:ext>
              </a:extLst>
            </p:cNvPr>
            <p:cNvGrpSpPr/>
            <p:nvPr/>
          </p:nvGrpSpPr>
          <p:grpSpPr>
            <a:xfrm>
              <a:off x="6729228" y="3488632"/>
              <a:ext cx="294008" cy="329226"/>
              <a:chOff x="860060" y="3992612"/>
              <a:chExt cx="294008" cy="32922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B77971-5C3F-C470-FBC0-A51DDC71881C}"/>
                  </a:ext>
                </a:extLst>
              </p:cNvPr>
              <p:cNvSpPr/>
              <p:nvPr/>
            </p:nvSpPr>
            <p:spPr>
              <a:xfrm>
                <a:off x="963442" y="4234595"/>
                <a:ext cx="87243" cy="872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28D79C66-37FC-CF19-5C5A-9A5B94988A8F}"/>
                  </a:ext>
                </a:extLst>
              </p:cNvPr>
              <p:cNvSpPr/>
              <p:nvPr/>
            </p:nvSpPr>
            <p:spPr>
              <a:xfrm rot="10800000">
                <a:off x="860060" y="3992612"/>
                <a:ext cx="294008" cy="27207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7B0C75-40D5-A04C-0DCD-6B2553AB8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968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46FBAF-F5A6-653A-6A97-2AE73843A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327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AABA55E-E10A-0670-1210-32F17D321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4993" y="5361705"/>
              <a:ext cx="0" cy="341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2F575A-AB1D-5111-74D1-D2EB8AAFB488}"/>
                  </a:ext>
                </a:extLst>
              </p:cNvPr>
              <p:cNvSpPr txBox="1"/>
              <p:nvPr/>
            </p:nvSpPr>
            <p:spPr>
              <a:xfrm>
                <a:off x="2439688" y="5318263"/>
                <a:ext cx="9080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2F575A-AB1D-5111-74D1-D2EB8AAFB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688" y="5318263"/>
                <a:ext cx="908069" cy="369332"/>
              </a:xfrm>
              <a:prstGeom prst="rect">
                <a:avLst/>
              </a:prstGeom>
              <a:blipFill>
                <a:blip r:embed="rId9"/>
                <a:stretch>
                  <a:fillRect l="-4027" r="-805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Arrow: Up-Down 80">
            <a:extLst>
              <a:ext uri="{FF2B5EF4-FFF2-40B4-BE49-F238E27FC236}">
                <a16:creationId xmlns:a16="http://schemas.microsoft.com/office/drawing/2014/main" id="{B6C2EE2B-4A60-055E-36B1-16F43255D9A9}"/>
              </a:ext>
            </a:extLst>
          </p:cNvPr>
          <p:cNvSpPr/>
          <p:nvPr/>
        </p:nvSpPr>
        <p:spPr>
          <a:xfrm>
            <a:off x="2766164" y="3989966"/>
            <a:ext cx="342919" cy="7179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Arrow: Up-Down 81">
            <a:extLst>
              <a:ext uri="{FF2B5EF4-FFF2-40B4-BE49-F238E27FC236}">
                <a16:creationId xmlns:a16="http://schemas.microsoft.com/office/drawing/2014/main" id="{9BF51BCD-C783-640D-D487-0D17CB757F4C}"/>
              </a:ext>
            </a:extLst>
          </p:cNvPr>
          <p:cNvSpPr/>
          <p:nvPr/>
        </p:nvSpPr>
        <p:spPr>
          <a:xfrm>
            <a:off x="4712979" y="3989966"/>
            <a:ext cx="342919" cy="7179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Arrow: Up-Down 82">
            <a:extLst>
              <a:ext uri="{FF2B5EF4-FFF2-40B4-BE49-F238E27FC236}">
                <a16:creationId xmlns:a16="http://schemas.microsoft.com/office/drawing/2014/main" id="{0FE04362-0DC1-57CA-B02B-932F9E463E14}"/>
              </a:ext>
            </a:extLst>
          </p:cNvPr>
          <p:cNvSpPr/>
          <p:nvPr/>
        </p:nvSpPr>
        <p:spPr>
          <a:xfrm>
            <a:off x="6706724" y="3989966"/>
            <a:ext cx="342919" cy="7179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B5AF3F87-6E88-E410-C002-E985EE52E799}"/>
              </a:ext>
            </a:extLst>
          </p:cNvPr>
          <p:cNvSpPr/>
          <p:nvPr/>
        </p:nvSpPr>
        <p:spPr>
          <a:xfrm>
            <a:off x="1216221" y="2407841"/>
            <a:ext cx="528812" cy="2385084"/>
          </a:xfrm>
          <a:prstGeom prst="upArrow">
            <a:avLst>
              <a:gd name="adj1" fmla="val 50000"/>
              <a:gd name="adj2" fmla="val 665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D5EC336-3817-6629-CCA1-0DA7409BEA9A}"/>
                  </a:ext>
                </a:extLst>
              </p:cNvPr>
              <p:cNvSpPr txBox="1"/>
              <p:nvPr/>
            </p:nvSpPr>
            <p:spPr>
              <a:xfrm>
                <a:off x="4405391" y="5318263"/>
                <a:ext cx="9151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D5EC336-3817-6629-CCA1-0DA7409BE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391" y="5318263"/>
                <a:ext cx="915186" cy="369332"/>
              </a:xfrm>
              <a:prstGeom prst="rect">
                <a:avLst/>
              </a:prstGeom>
              <a:blipFill>
                <a:blip r:embed="rId10"/>
                <a:stretch>
                  <a:fillRect l="-4667" r="-733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B66BE6-1CFA-039F-B399-F34163C6E64F}"/>
                  </a:ext>
                </a:extLst>
              </p:cNvPr>
              <p:cNvSpPr txBox="1"/>
              <p:nvPr/>
            </p:nvSpPr>
            <p:spPr>
              <a:xfrm>
                <a:off x="6400843" y="5318263"/>
                <a:ext cx="9151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B66BE6-1CFA-039F-B399-F34163C6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43" y="5318263"/>
                <a:ext cx="915186" cy="369332"/>
              </a:xfrm>
              <a:prstGeom prst="rect">
                <a:avLst/>
              </a:prstGeom>
              <a:blipFill>
                <a:blip r:embed="rId11"/>
                <a:stretch>
                  <a:fillRect l="-4000" r="-8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1F1DF0-C6E9-D5BB-9AF5-A29C01B0F7A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5958" y="2576253"/>
            <a:ext cx="4711106" cy="2568471"/>
          </a:xfrm>
          <a:prstGeom prst="rect">
            <a:avLst/>
          </a:prstGeom>
        </p:spPr>
      </p:pic>
      <p:sp>
        <p:nvSpPr>
          <p:cNvPr id="3" name="文本框 7">
            <a:extLst>
              <a:ext uri="{FF2B5EF4-FFF2-40B4-BE49-F238E27FC236}">
                <a16:creationId xmlns:a16="http://schemas.microsoft.com/office/drawing/2014/main" id="{811D2B06-1021-9378-9B6E-D8F018483603}"/>
              </a:ext>
            </a:extLst>
          </p:cNvPr>
          <p:cNvSpPr txBox="1"/>
          <p:nvPr/>
        </p:nvSpPr>
        <p:spPr>
          <a:xfrm>
            <a:off x="4602480" y="6300218"/>
            <a:ext cx="763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Bearden, Sean RB, Yan Ru Pei, and Massimiliano Di Ventra. "Efficient solution of Boolean satisfiability problems with digital memcomputing." 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Scientific reports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10.1 (2020): 1-8.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2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28803" y="426402"/>
                <a:ext cx="60531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B579A"/>
                    </a:solidFill>
                    <a:effectLst/>
                    <a:uLnTx/>
                    <a:uFillTx/>
                    <a:latin typeface="Calibri" panose="020F0502020204030204"/>
                    <a:ea typeface="Microsoft YaHei" panose="020B0503020204020204" pitchFamily="34" charset="-122"/>
                    <a:cs typeface="+mn-cs"/>
                  </a:rPr>
                  <a:t>Example: </a:t>
                </a:r>
                <a14:m>
                  <m:oMath xmlns:m="http://schemas.openxmlformats.org/officeDocument/2006/math">
                    <m:r>
                      <a:rPr kumimoji="0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B579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1073=</m:t>
                    </m:r>
                  </m:oMath>
                </a14:m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2B579A"/>
                  </a:solidFill>
                  <a:effectLst/>
                  <a:uLnTx/>
                  <a:uFillTx/>
                  <a:latin typeface="Calibri" panose="020F0502020204030204"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03" y="426402"/>
                <a:ext cx="6053143" cy="707886"/>
              </a:xfrm>
              <a:prstGeom prst="rect">
                <a:avLst/>
              </a:prstGeom>
              <a:blipFill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连接符 31"/>
          <p:cNvCxnSpPr>
            <a:cxnSpLocks/>
          </p:cNvCxnSpPr>
          <p:nvPr/>
        </p:nvCxnSpPr>
        <p:spPr>
          <a:xfrm>
            <a:off x="328803" y="1175657"/>
            <a:ext cx="8011333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51000">
                  <a:srgbClr val="2B579A"/>
                </a:gs>
                <a:gs pos="100000">
                  <a:schemeClr val="bg1"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559625" y="145184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66230" y="1358203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741499" y="848430"/>
            <a:ext cx="221064" cy="2210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39969" y="706657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椭圆 37">
            <a:extLst>
              <a:ext uri="{FF2B5EF4-FFF2-40B4-BE49-F238E27FC236}">
                <a16:creationId xmlns:a16="http://schemas.microsoft.com/office/drawing/2014/main" id="{6611465D-1903-1348-E7A7-1CDFA834E4B4}"/>
              </a:ext>
            </a:extLst>
          </p:cNvPr>
          <p:cNvSpPr/>
          <p:nvPr/>
        </p:nvSpPr>
        <p:spPr>
          <a:xfrm>
            <a:off x="173892" y="6462369"/>
            <a:ext cx="309823" cy="309823"/>
          </a:xfrm>
          <a:prstGeom prst="ellipse">
            <a:avLst/>
          </a:prstGeom>
          <a:solidFill>
            <a:srgbClr val="2B5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椭圆 38">
            <a:extLst>
              <a:ext uri="{FF2B5EF4-FFF2-40B4-BE49-F238E27FC236}">
                <a16:creationId xmlns:a16="http://schemas.microsoft.com/office/drawing/2014/main" id="{8DCCC6BA-8099-5807-0C73-7B2F25848CE9}"/>
              </a:ext>
            </a:extLst>
          </p:cNvPr>
          <p:cNvSpPr/>
          <p:nvPr/>
        </p:nvSpPr>
        <p:spPr>
          <a:xfrm>
            <a:off x="70334" y="5388230"/>
            <a:ext cx="221064" cy="221064"/>
          </a:xfrm>
          <a:prstGeom prst="ellipse">
            <a:avLst/>
          </a:prstGeom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椭圆 36">
            <a:extLst>
              <a:ext uri="{FF2B5EF4-FFF2-40B4-BE49-F238E27FC236}">
                <a16:creationId xmlns:a16="http://schemas.microsoft.com/office/drawing/2014/main" id="{0739F2EA-536A-5DC3-D71D-8E4F1BD44B19}"/>
              </a:ext>
            </a:extLst>
          </p:cNvPr>
          <p:cNvSpPr/>
          <p:nvPr/>
        </p:nvSpPr>
        <p:spPr>
          <a:xfrm>
            <a:off x="1497427" y="5424061"/>
            <a:ext cx="221064" cy="221064"/>
          </a:xfrm>
          <a:prstGeom prst="ellipse">
            <a:avLst/>
          </a:prstGeom>
          <a:solidFill>
            <a:srgbClr val="2B579A">
              <a:alpha val="72000"/>
            </a:srgbClr>
          </a:solidFill>
          <a:ln>
            <a:noFill/>
          </a:ln>
          <a:effectLst>
            <a:outerShdw blurRad="76200" dist="38100" dir="2700000" algn="tl" rotWithShape="0">
              <a:srgbClr val="2B579A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9" name="椭圆 39">
            <a:extLst>
              <a:ext uri="{FF2B5EF4-FFF2-40B4-BE49-F238E27FC236}">
                <a16:creationId xmlns:a16="http://schemas.microsoft.com/office/drawing/2014/main" id="{15067F19-9CFE-B576-7B1B-AB58CBDB7865}"/>
              </a:ext>
            </a:extLst>
          </p:cNvPr>
          <p:cNvSpPr/>
          <p:nvPr/>
        </p:nvSpPr>
        <p:spPr>
          <a:xfrm>
            <a:off x="829845" y="5044364"/>
            <a:ext cx="147376" cy="1473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factorization-video">
            <a:hlinkClick r:id="" action="ppaction://media"/>
            <a:extLst>
              <a:ext uri="{FF2B5EF4-FFF2-40B4-BE49-F238E27FC236}">
                <a16:creationId xmlns:a16="http://schemas.microsoft.com/office/drawing/2014/main" id="{4255145C-68C2-6572-B4D6-F4CE6F55D5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4705" y="1888644"/>
            <a:ext cx="6230379" cy="4912414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68FA852D-879F-5173-5096-E60BC49F1201}"/>
              </a:ext>
            </a:extLst>
          </p:cNvPr>
          <p:cNvSpPr/>
          <p:nvPr/>
        </p:nvSpPr>
        <p:spPr>
          <a:xfrm>
            <a:off x="10039546" y="2028733"/>
            <a:ext cx="500423" cy="4513971"/>
          </a:xfrm>
          <a:prstGeom prst="rightBrace">
            <a:avLst>
              <a:gd name="adj1" fmla="val 224966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DFDD0A-890F-1471-B0A7-CCAC36AED979}"/>
                  </a:ext>
                </a:extLst>
              </p:cNvPr>
              <p:cNvSpPr txBox="1"/>
              <p:nvPr/>
            </p:nvSpPr>
            <p:spPr>
              <a:xfrm>
                <a:off x="6528230" y="1217027"/>
                <a:ext cx="3098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29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DFDD0A-890F-1471-B0A7-CCAC36AE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30" y="1217027"/>
                <a:ext cx="309823" cy="369332"/>
              </a:xfrm>
              <a:prstGeom prst="rect">
                <a:avLst/>
              </a:prstGeom>
              <a:blipFill>
                <a:blip r:embed="rId7"/>
                <a:stretch>
                  <a:fillRect l="-35294" r="-4313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42DF7131-E541-C282-C73B-A0FA94ED0B66}"/>
              </a:ext>
            </a:extLst>
          </p:cNvPr>
          <p:cNvSpPr/>
          <p:nvPr/>
        </p:nvSpPr>
        <p:spPr>
          <a:xfrm rot="16200000">
            <a:off x="6562988" y="-354311"/>
            <a:ext cx="240309" cy="4089253"/>
          </a:xfrm>
          <a:prstGeom prst="rightBrace">
            <a:avLst>
              <a:gd name="adj1" fmla="val 104450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76BC8F-AE83-31FB-37EE-A230E501364F}"/>
                  </a:ext>
                </a:extLst>
              </p:cNvPr>
              <p:cNvSpPr txBox="1"/>
              <p:nvPr/>
            </p:nvSpPr>
            <p:spPr>
              <a:xfrm>
                <a:off x="10539969" y="4101051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37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76BC8F-AE83-31FB-37EE-A230E5013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969" y="4101051"/>
                <a:ext cx="408766" cy="369332"/>
              </a:xfrm>
              <a:prstGeom prst="rect">
                <a:avLst/>
              </a:prstGeom>
              <a:blipFill>
                <a:blip r:embed="rId8"/>
                <a:stretch>
                  <a:fillRect l="-17910" r="-179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42297A-F41B-1BBC-4CDA-C6F961038253}"/>
                  </a:ext>
                </a:extLst>
              </p:cNvPr>
              <p:cNvSpPr txBox="1"/>
              <p:nvPr/>
            </p:nvSpPr>
            <p:spPr>
              <a:xfrm>
                <a:off x="3105348" y="424963"/>
                <a:ext cx="609442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B579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+mn-cs"/>
                        </a:rPr>
                        <m:t>29×37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42297A-F41B-1BBC-4CDA-C6F961038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348" y="424963"/>
                <a:ext cx="6094428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85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4" grpId="0"/>
      <p:bldP spid="16" grpId="0"/>
      <p:bldP spid="2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9764</TotalTime>
  <Words>629</Words>
  <PresentationFormat>Widescreen</PresentationFormat>
  <Paragraphs>169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 Unicode MS</vt:lpstr>
      <vt:lpstr>Microsoft YaHei</vt:lpstr>
      <vt:lpstr>Arial</vt:lpstr>
      <vt:lpstr>Calibri</vt:lpstr>
      <vt:lpstr>Calibri Light</vt:lpstr>
      <vt:lpstr>Cambria Math</vt:lpstr>
      <vt:lpstr>Times New Roman</vt:lpstr>
      <vt:lpstr>Office 主题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2017-04-26T08:43:00Z</dcterms:created>
  <dcterms:modified xsi:type="dcterms:W3CDTF">2023-03-04T21:03:44Z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